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	<Relationship Id="rId51" Type="http://schemas.openxmlformats.org/officeDocument/2006/relationships/slide" Target="slides/slide44.xml"/>
	<Relationship Id="rId52" Type="http://schemas.openxmlformats.org/officeDocument/2006/relationships/slide" Target="slides/slide45.xml"/>
	<Relationship Id="rId53" Type="http://schemas.openxmlformats.org/officeDocument/2006/relationships/slide" Target="slides/slide46.xml"/>
	<Relationship Id="rId54" Type="http://schemas.openxmlformats.org/officeDocument/2006/relationships/slide" Target="slides/slide47.xml"/>
	<Relationship Id="rId55" Type="http://schemas.openxmlformats.org/officeDocument/2006/relationships/slide" Target="slides/slide48.xml"/>
	<Relationship Id="rId56" Type="http://schemas.openxmlformats.org/officeDocument/2006/relationships/slide" Target="slides/slide49.xml"/>
	<Relationship Id="rId57" Type="http://schemas.openxmlformats.org/officeDocument/2006/relationships/slide" Target="slides/slide50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image.jpeg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image.jpeg"/>
	<Relationship Id="rId3" Type="http://schemas.openxmlformats.org/officeDocument/2006/relationships/image" Target="../media/9image.jpeg"/>
	<Relationship Id="rId4" Type="http://schemas.openxmlformats.org/officeDocument/2006/relationships/image" Target="../media/10image.jpeg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image.jpeg"/>
	<Relationship Id="rId3" Type="http://schemas.openxmlformats.org/officeDocument/2006/relationships/image" Target="../media/12image.jpeg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image.jpeg"/>
	<Relationship Id="rId3" Type="http://schemas.openxmlformats.org/officeDocument/2006/relationships/image" Target="../media/14image.jpeg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image.jpeg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6image.jpeg"/>
	<Relationship Id="rId3" Type="http://schemas.openxmlformats.org/officeDocument/2006/relationships/image" Target="../media/17image.jpeg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8image.jpeg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9image.jpeg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0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1image.jpeg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2image.jpeg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3image.jpeg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4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5image.jpeg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6image.jpeg"/>
	<Relationship Id="rId3" Type="http://schemas.openxmlformats.org/officeDocument/2006/relationships/image" Target="../media/27image.jpeg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8image.jpeg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9image.jpeg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0image.jpeg"/>
</Relationships>
</file>

<file path=ppt/slides/_rels/slide4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1image.jpeg"/>
	<Relationship Id="rId3" Type="http://schemas.openxmlformats.org/officeDocument/2006/relationships/image" Target="../media/32image.jpeg"/>
</Relationships>
</file>

<file path=ppt/slides/_rels/slide4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image.jpeg"/>
	<Relationship Id="rId3" Type="http://schemas.openxmlformats.org/officeDocument/2006/relationships/image" Target="../media/4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9820" y="7536180"/>
            <a:ext cx="2865120" cy="1607820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651427" y="449988"/>
            <a:ext cx="10895056" cy="75930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874">
              <a:lnSpc>
                <a:spcPct val="113750"/>
              </a:lnSpc>
            </a:pPr>
            <a:r>
              <a:rPr lang="en-US" altLang="zh-CN" sz="4800" spc="234" dirty="0">
                <a:solidFill>
                  <a:srgbClr val="000000"/>
                </a:solidFill>
                <a:latin typeface="Times New Roman"/>
                <a:ea typeface="Times New Roman"/>
              </a:rPr>
              <a:t>Adver</a:t>
            </a:r>
            <a:r>
              <a:rPr lang="en-US" altLang="zh-CN" sz="4800" spc="229" dirty="0">
                <a:solidFill>
                  <a:srgbClr val="000000"/>
                </a:solidFill>
                <a:latin typeface="Times New Roman"/>
                <a:ea typeface="Times New Roman"/>
              </a:rPr>
              <a:t>tisement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6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ea typeface="Times New Roman"/>
              </a:rPr>
              <a:t>Prof.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Qi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Sun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NYU</a:t>
            </a:r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 indent="800099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VR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AR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perception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RT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graphics,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http://qisun.me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hangingPunct="0" marL="800099" indent="-800099">
              <a:lnSpc>
                <a:spcPct val="162500"/>
              </a:lnSpc>
            </a:pP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Fall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2020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Spring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2021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(remote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fine)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2-3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research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interns</a:t>
            </a:r>
          </a:p>
          <a:p>
            <a:pPr marL="0" indent="800099">
              <a:lnSpc>
                <a:spcPct val="11375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postdoc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visiting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scholar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See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details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GAMES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website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WeChat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group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Send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resume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u="sng" dirty="0">
                <a:solidFill>
                  <a:srgbClr val="000000"/>
                </a:solidFill>
                <a:uFill>
                  <a:solidFill>
                    <a:srgbClr val="656565"/>
                  </a:solidFill>
                </a:uFill>
                <a:latin typeface="Times New Roman"/>
                <a:ea typeface="Times New Roman"/>
              </a:rPr>
              <a:t>qisun@nyu.edu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now!</a:t>
            </a:r>
          </a:p>
        </p:txBody>
      </p:sp>
      <p:sp>
        <p:nvSpPr>
          <p:cNvPr id="2" name="TextBox 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9938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 42"> 
				</p:cNvPr>
          <p:cNvSpPr/>
          <p:nvPr/>
        </p:nvSpPr>
        <p:spPr>
          <a:xfrm>
            <a:off x="2082800" y="3581400"/>
            <a:ext cx="9017000" cy="4749800"/>
          </a:xfrm>
          <a:custGeom>
            <a:avLst/>
            <a:gdLst>
              <a:gd name="connsiteX0" fmla="*/ 9022815 w 9017000"/>
              <a:gd name="connsiteY0" fmla="*/ 4752332 h 4749800"/>
              <a:gd name="connsiteX1" fmla="*/ 9010115 w 9017000"/>
              <a:gd name="connsiteY1" fmla="*/ 4752332 h 4749800"/>
              <a:gd name="connsiteX2" fmla="*/ 15312 w 9017000"/>
              <a:gd name="connsiteY2" fmla="*/ 4752332 h 4749800"/>
              <a:gd name="connsiteX3" fmla="*/ 15312 w 9017000"/>
              <a:gd name="connsiteY3" fmla="*/ 31451 h 4749800"/>
              <a:gd name="connsiteX4" fmla="*/ 15312 w 9017000"/>
              <a:gd name="connsiteY4" fmla="*/ 18751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7000" h="4749800">
                <a:moveTo>
                  <a:pt x="9022815" y="4752332"/>
                </a:moveTo>
                <a:lnTo>
                  <a:pt x="9010115" y="4752332"/>
                </a:lnTo>
                <a:lnTo>
                  <a:pt x="15312" y="4752332"/>
                </a:lnTo>
                <a:lnTo>
                  <a:pt x="15312" y="31451"/>
                </a:lnTo>
                <a:lnTo>
                  <a:pt x="15312" y="1875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Freeform 43"> 
				</p:cNvPr>
          <p:cNvSpPr/>
          <p:nvPr/>
        </p:nvSpPr>
        <p:spPr>
          <a:xfrm>
            <a:off x="2019300" y="3467100"/>
            <a:ext cx="139700" cy="139700"/>
          </a:xfrm>
          <a:custGeom>
            <a:avLst/>
            <a:gdLst>
              <a:gd name="connsiteX0" fmla="*/ 139772 w 139700"/>
              <a:gd name="connsiteY0" fmla="*/ 145751 h 139700"/>
              <a:gd name="connsiteX1" fmla="*/ 78812 w 139700"/>
              <a:gd name="connsiteY1" fmla="*/ 23831 h 139700"/>
              <a:gd name="connsiteX2" fmla="*/ 17852 w 139700"/>
              <a:gd name="connsiteY2" fmla="*/ 145751 h 139700"/>
              <a:gd name="connsiteX3" fmla="*/ 139772 w 139700"/>
              <a:gd name="connsiteY3" fmla="*/ 14575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139772" y="145751"/>
                </a:moveTo>
                <a:lnTo>
                  <a:pt x="78812" y="23831"/>
                </a:lnTo>
                <a:lnTo>
                  <a:pt x="17852" y="145751"/>
                </a:lnTo>
                <a:lnTo>
                  <a:pt x="139772" y="14575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 44"> 
				</p:cNvPr>
          <p:cNvSpPr/>
          <p:nvPr/>
        </p:nvSpPr>
        <p:spPr>
          <a:xfrm>
            <a:off x="11074400" y="8255000"/>
            <a:ext cx="139700" cy="127000"/>
          </a:xfrm>
          <a:custGeom>
            <a:avLst/>
            <a:gdLst>
              <a:gd name="connsiteX0" fmla="*/ 18515 w 139700"/>
              <a:gd name="connsiteY0" fmla="*/ 139693 h 127000"/>
              <a:gd name="connsiteX1" fmla="*/ 140435 w 139700"/>
              <a:gd name="connsiteY1" fmla="*/ 78733 h 127000"/>
              <a:gd name="connsiteX2" fmla="*/ 18515 w 139700"/>
              <a:gd name="connsiteY2" fmla="*/ 17774 h 127000"/>
              <a:gd name="connsiteX3" fmla="*/ 18515 w 139700"/>
              <a:gd name="connsiteY3" fmla="*/ 139693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27000">
                <a:moveTo>
                  <a:pt x="18515" y="139693"/>
                </a:moveTo>
                <a:lnTo>
                  <a:pt x="140435" y="78733"/>
                </a:lnTo>
                <a:lnTo>
                  <a:pt x="18515" y="17774"/>
                </a:lnTo>
                <a:lnTo>
                  <a:pt x="18515" y="13969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4221479"/>
            <a:ext cx="7208520" cy="4175760"/>
          </a:xfrm>
          <a:prstGeom prst="rect">
            <a:avLst/>
          </a:prstGeom>
        </p:spPr>
      </p:pic>
      <p:sp>
        <p:nvSpPr>
          <p:cNvPr id="46" name="Freeform 46"> 
				</p:cNvPr>
          <p:cNvSpPr/>
          <p:nvPr/>
        </p:nvSpPr>
        <p:spPr>
          <a:xfrm>
            <a:off x="2082800" y="4343400"/>
            <a:ext cx="8839200" cy="2717800"/>
          </a:xfrm>
          <a:custGeom>
            <a:avLst/>
            <a:gdLst>
              <a:gd name="connsiteX0" fmla="*/ 25438 w 8839200"/>
              <a:gd name="connsiteY0" fmla="*/ 2726033 h 2717800"/>
              <a:gd name="connsiteX1" fmla="*/ 952349 w 8839200"/>
              <a:gd name="connsiteY1" fmla="*/ 2174614 h 2717800"/>
              <a:gd name="connsiteX2" fmla="*/ 2044620 w 8839200"/>
              <a:gd name="connsiteY2" fmla="*/ 1663088 h 2717800"/>
              <a:gd name="connsiteX3" fmla="*/ 2733633 w 8839200"/>
              <a:gd name="connsiteY3" fmla="*/ 681994 h 2717800"/>
              <a:gd name="connsiteX4" fmla="*/ 3761110 w 8839200"/>
              <a:gd name="connsiteY4" fmla="*/ 1971760 h 2717800"/>
              <a:gd name="connsiteX5" fmla="*/ 4000643 w 8839200"/>
              <a:gd name="connsiteY5" fmla="*/ 2202757 h 2717800"/>
              <a:gd name="connsiteX6" fmla="*/ 4407940 w 8839200"/>
              <a:gd name="connsiteY6" fmla="*/ 1753546 h 2717800"/>
              <a:gd name="connsiteX7" fmla="*/ 5743652 w 8839200"/>
              <a:gd name="connsiteY7" fmla="*/ 1013609 h 2717800"/>
              <a:gd name="connsiteX8" fmla="*/ 6194104 w 8839200"/>
              <a:gd name="connsiteY8" fmla="*/ 33684 h 2717800"/>
              <a:gd name="connsiteX9" fmla="*/ 7262450 w 8839200"/>
              <a:gd name="connsiteY9" fmla="*/ 171433 h 2717800"/>
              <a:gd name="connsiteX10" fmla="*/ 7926519 w 8839200"/>
              <a:gd name="connsiteY10" fmla="*/ 758915 h 2717800"/>
              <a:gd name="connsiteX11" fmla="*/ 8845607 w 8839200"/>
              <a:gd name="connsiteY11" fmla="*/ 1213337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39200" h="2717800">
                <a:moveTo>
                  <a:pt x="25438" y="2726033"/>
                </a:moveTo>
                <a:cubicBezTo>
                  <a:pt x="294539" y="2477323"/>
                  <a:pt x="610570" y="2290821"/>
                  <a:pt x="952349" y="2174614"/>
                </a:cubicBezTo>
                <a:cubicBezTo>
                  <a:pt x="1334442" y="2044700"/>
                  <a:pt x="1779544" y="1993653"/>
                  <a:pt x="2044620" y="1663088"/>
                </a:cubicBezTo>
                <a:cubicBezTo>
                  <a:pt x="2303204" y="1340616"/>
                  <a:pt x="2313127" y="791402"/>
                  <a:pt x="2733633" y="681994"/>
                </a:cubicBezTo>
                <a:cubicBezTo>
                  <a:pt x="3360609" y="518866"/>
                  <a:pt x="3484322" y="1354065"/>
                  <a:pt x="3761110" y="1971760"/>
                </a:cubicBezTo>
                <a:cubicBezTo>
                  <a:pt x="3810544" y="2082083"/>
                  <a:pt x="3882053" y="2189938"/>
                  <a:pt x="4000643" y="2202757"/>
                </a:cubicBezTo>
                <a:cubicBezTo>
                  <a:pt x="4224797" y="2226987"/>
                  <a:pt x="4289129" y="1947397"/>
                  <a:pt x="4407940" y="1753546"/>
                </a:cubicBezTo>
                <a:cubicBezTo>
                  <a:pt x="4691615" y="1290702"/>
                  <a:pt x="5413956" y="1429410"/>
                  <a:pt x="5743652" y="1013609"/>
                </a:cubicBezTo>
                <a:cubicBezTo>
                  <a:pt x="5971973" y="725659"/>
                  <a:pt x="5906868" y="274291"/>
                  <a:pt x="6194104" y="33684"/>
                </a:cubicBezTo>
                <a:cubicBezTo>
                  <a:pt x="6496041" y="-219236"/>
                  <a:pt x="6932171" y="-83477"/>
                  <a:pt x="7262450" y="171433"/>
                </a:cubicBezTo>
                <a:cubicBezTo>
                  <a:pt x="7497363" y="352740"/>
                  <a:pt x="7694914" y="576316"/>
                  <a:pt x="7926519" y="758915"/>
                </a:cubicBezTo>
                <a:cubicBezTo>
                  <a:pt x="8197215" y="972335"/>
                  <a:pt x="8510114" y="1127416"/>
                  <a:pt x="8845607" y="1213337"/>
                </a:cubicBezTo>
              </a:path>
            </a:pathLst>
          </a:custGeom>
          <a:ln w="508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7"/>
          <p:cNvSpPr txBox="1"/>
          <p:nvPr/>
        </p:nvSpPr>
        <p:spPr>
          <a:xfrm>
            <a:off x="668301" y="449988"/>
            <a:ext cx="10026126" cy="24380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65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0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estimate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integral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averaging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samples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function’s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value.</a:t>
            </a:r>
          </a:p>
        </p:txBody>
      </p:sp>
      <p:sp>
        <p:nvSpPr>
          <p:cNvPr id="48" name="TextBox 48"/>
          <p:cNvSpPr txBox="1"/>
          <p:nvPr/>
        </p:nvSpPr>
        <p:spPr>
          <a:xfrm>
            <a:off x="985170" y="3368253"/>
            <a:ext cx="6455106" cy="963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8749"/>
              </a:lnSpc>
              <a:tabLst>
                <a:tab pos="4485391" algn="l"/>
              </a:tabLst>
            </a:pPr>
            <a:r>
              <a:rPr lang="en-US" altLang="zh-CN" sz="4250" spc="154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425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250" spc="16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4250" spc="24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4250" spc="160" dirty="0">
                <a:solidFill>
                  <a:srgbClr val="000000"/>
                </a:solidFill>
                <a:latin typeface="Times New Roman"/>
                <a:ea typeface="Times New Roman"/>
              </a:rPr>
              <a:t>)	</a:t>
            </a:r>
            <a:r>
              <a:rPr lang="en-US" altLang="zh-CN" sz="2800" spc="14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4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4000" spc="20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4000" spc="209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</a:p>
        </p:txBody>
      </p:sp>
      <p:sp>
        <p:nvSpPr>
          <p:cNvPr id="49" name="TextBox 49"/>
          <p:cNvSpPr txBox="1"/>
          <p:nvPr/>
        </p:nvSpPr>
        <p:spPr>
          <a:xfrm>
            <a:off x="5243510" y="4368465"/>
            <a:ext cx="348384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49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50" name="TextBox 50"/>
          <p:cNvSpPr txBox="1"/>
          <p:nvPr/>
        </p:nvSpPr>
        <p:spPr>
          <a:xfrm>
            <a:off x="2867556" y="8320257"/>
            <a:ext cx="7399772" cy="525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135152" algn="l"/>
                <a:tab pos="7101213" algn="l"/>
              </a:tabLst>
            </a:pPr>
            <a:r>
              <a:rPr lang="en-US" altLang="zh-CN" sz="3450" spc="279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3400" spc="38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00" spc="150" dirty="0">
                <a:solidFill>
                  <a:srgbClr val="000000"/>
                </a:solidFill>
                <a:latin typeface="Times New Roman"/>
                <a:ea typeface="Times New Roman"/>
              </a:rPr>
              <a:t>i	</a:t>
            </a:r>
            <a:r>
              <a:rPr lang="en-US" altLang="zh-CN" sz="3150" spc="-26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51" name="TextBox 51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52" name="TextBox 52"/>
          <p:cNvSpPr txBox="1"/>
          <p:nvPr/>
        </p:nvSpPr>
        <p:spPr>
          <a:xfrm>
            <a:off x="4959630" y="3115772"/>
            <a:ext cx="410564" cy="1906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2813"/>
              </a:lnSpc>
            </a:pPr>
            <a:r>
              <a:rPr lang="en-US" altLang="zh-CN" sz="40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 53"> 
				</p:cNvPr>
          <p:cNvSpPr/>
          <p:nvPr/>
        </p:nvSpPr>
        <p:spPr>
          <a:xfrm>
            <a:off x="838200" y="6426200"/>
            <a:ext cx="11125200" cy="1714500"/>
          </a:xfrm>
          <a:custGeom>
            <a:avLst/>
            <a:gdLst>
              <a:gd name="connsiteX0" fmla="*/ 22882 w 11125200"/>
              <a:gd name="connsiteY0" fmla="*/ 13880 h 1714500"/>
              <a:gd name="connsiteX1" fmla="*/ 11131238 w 11125200"/>
              <a:gd name="connsiteY1" fmla="*/ 13880 h 1714500"/>
              <a:gd name="connsiteX2" fmla="*/ 11131238 w 11125200"/>
              <a:gd name="connsiteY2" fmla="*/ 1725757 h 1714500"/>
              <a:gd name="connsiteX3" fmla="*/ 22882 w 11125200"/>
              <a:gd name="connsiteY3" fmla="*/ 1725757 h 1714500"/>
              <a:gd name="connsiteX4" fmla="*/ 22882 w 11125200"/>
              <a:gd name="connsiteY4" fmla="*/ 1388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0" h="1714500">
                <a:moveTo>
                  <a:pt x="22882" y="13880"/>
                </a:moveTo>
                <a:lnTo>
                  <a:pt x="11131238" y="13880"/>
                </a:lnTo>
                <a:lnTo>
                  <a:pt x="11131238" y="1725757"/>
                </a:lnTo>
                <a:lnTo>
                  <a:pt x="22882" y="1725757"/>
                </a:lnTo>
                <a:lnTo>
                  <a:pt x="22882" y="1388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4"> 
				</p:cNvPr>
          <p:cNvSpPr/>
          <p:nvPr/>
        </p:nvSpPr>
        <p:spPr>
          <a:xfrm>
            <a:off x="8674100" y="7239000"/>
            <a:ext cx="419100" cy="25400"/>
          </a:xfrm>
          <a:custGeom>
            <a:avLst/>
            <a:gdLst>
              <a:gd name="connsiteX0" fmla="*/ 13075 w 419100"/>
              <a:gd name="connsiteY0" fmla="*/ 20255 h 25400"/>
              <a:gd name="connsiteX1" fmla="*/ 423584 w 419100"/>
              <a:gd name="connsiteY1" fmla="*/ 20255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100" h="25400">
                <a:moveTo>
                  <a:pt x="13075" y="20255"/>
                </a:moveTo>
                <a:lnTo>
                  <a:pt x="423584" y="20255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5"> 
				</p:cNvPr>
          <p:cNvSpPr/>
          <p:nvPr/>
        </p:nvSpPr>
        <p:spPr>
          <a:xfrm>
            <a:off x="9982200" y="7239000"/>
            <a:ext cx="1155700" cy="25400"/>
          </a:xfrm>
          <a:custGeom>
            <a:avLst/>
            <a:gdLst>
              <a:gd name="connsiteX0" fmla="*/ 23204 w 1155700"/>
              <a:gd name="connsiteY0" fmla="*/ 20255 h 25400"/>
              <a:gd name="connsiteX1" fmla="*/ 1164239 w 1155700"/>
              <a:gd name="connsiteY1" fmla="*/ 20255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55700" h="25400">
                <a:moveTo>
                  <a:pt x="23204" y="20255"/>
                </a:moveTo>
                <a:lnTo>
                  <a:pt x="1164239" y="20255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6"/>
          <p:cNvSpPr txBox="1"/>
          <p:nvPr/>
        </p:nvSpPr>
        <p:spPr>
          <a:xfrm>
            <a:off x="668301" y="449988"/>
            <a:ext cx="10777455" cy="2623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65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hangingPunct="0" marL="0">
              <a:lnSpc>
                <a:spcPct val="100833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define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estimator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definite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integral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given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4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200076" y="3449915"/>
            <a:ext cx="8604021" cy="874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1666"/>
              </a:lnSpc>
              <a:tabLst>
                <a:tab pos="685832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Definite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integral	</a:t>
            </a:r>
            <a:r>
              <a:rPr lang="en-US" altLang="zh-CN" sz="2450" spc="11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4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5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1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</a:p>
        </p:txBody>
      </p:sp>
      <p:sp>
        <p:nvSpPr>
          <p:cNvPr id="58" name="TextBox 58"/>
          <p:cNvSpPr txBox="1"/>
          <p:nvPr/>
        </p:nvSpPr>
        <p:spPr>
          <a:xfrm>
            <a:off x="7858902" y="4329266"/>
            <a:ext cx="321471" cy="373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50" spc="4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59" name="TextBox 59"/>
          <p:cNvSpPr txBox="1"/>
          <p:nvPr/>
        </p:nvSpPr>
        <p:spPr>
          <a:xfrm>
            <a:off x="1228139" y="5356349"/>
            <a:ext cx="8363318" cy="8160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0833"/>
              </a:lnSpc>
              <a:tabLst>
                <a:tab pos="6281073" algn="l"/>
              </a:tabLst>
            </a:pP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variable	</a:t>
            </a:r>
            <a:r>
              <a:rPr lang="en-US" altLang="zh-CN" sz="3550" spc="36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50" spc="10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400" dirty="0">
                <a:solidFill>
                  <a:srgbClr val="000000"/>
                </a:solidFill>
                <a:latin typeface="Times New Roman"/>
                <a:ea typeface="Times New Roman"/>
              </a:rPr>
              <a:t>⇠</a:t>
            </a:r>
            <a:r>
              <a:rPr lang="en-US" altLang="zh-CN" sz="355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25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60" name="TextBox 60"/>
          <p:cNvSpPr txBox="1"/>
          <p:nvPr/>
        </p:nvSpPr>
        <p:spPr>
          <a:xfrm>
            <a:off x="1186132" y="6980028"/>
            <a:ext cx="4353572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estimator</a:t>
            </a:r>
          </a:p>
        </p:txBody>
      </p:sp>
      <p:sp>
        <p:nvSpPr>
          <p:cNvPr id="61" name="TextBox 61"/>
          <p:cNvSpPr txBox="1"/>
          <p:nvPr/>
        </p:nvSpPr>
        <p:spPr>
          <a:xfrm>
            <a:off x="7402862" y="7005625"/>
            <a:ext cx="1117674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519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450" spc="46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450" spc="8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53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</a:p>
        </p:txBody>
      </p:sp>
      <p:sp>
        <p:nvSpPr>
          <p:cNvPr id="62" name="TextBox 62"/>
          <p:cNvSpPr txBox="1"/>
          <p:nvPr/>
        </p:nvSpPr>
        <p:spPr>
          <a:xfrm>
            <a:off x="8687175" y="6684414"/>
            <a:ext cx="373919" cy="11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2795">
              <a:lnSpc>
                <a:spcPct val="100000"/>
              </a:lnSpc>
            </a:pPr>
            <a:r>
              <a:rPr lang="en-US" altLang="zh-CN" sz="3550" spc="-1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63" name="TextBox 63"/>
          <p:cNvSpPr txBox="1"/>
          <p:nvPr/>
        </p:nvSpPr>
        <p:spPr>
          <a:xfrm>
            <a:off x="9260154" y="6543956"/>
            <a:ext cx="595334" cy="1466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2035">
              <a:lnSpc>
                <a:spcPct val="100000"/>
              </a:lnSpc>
            </a:pPr>
            <a:r>
              <a:rPr lang="en-US" altLang="zh-CN" sz="2450" spc="459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50" spc="26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50" spc="509" dirty="0">
                <a:solidFill>
                  <a:srgbClr val="000000"/>
                </a:solidFill>
                <a:latin typeface="Times New Roman"/>
                <a:ea typeface="Times New Roman"/>
              </a:rPr>
              <a:t>=1</a:t>
            </a:r>
          </a:p>
        </p:txBody>
      </p:sp>
      <p:sp>
        <p:nvSpPr>
          <p:cNvPr id="64" name="TextBox 64"/>
          <p:cNvSpPr txBox="1"/>
          <p:nvPr/>
        </p:nvSpPr>
        <p:spPr>
          <a:xfrm>
            <a:off x="10005402" y="6665341"/>
            <a:ext cx="1266049" cy="1225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21177" indent="-21177">
              <a:lnSpc>
                <a:spcPct val="112916"/>
              </a:lnSpc>
            </a:pPr>
            <a:r>
              <a:rPr lang="en-US" altLang="zh-CN" sz="3550" spc="37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50" spc="37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80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50" spc="2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50" spc="37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0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50" spc="2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43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50" spc="114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50" spc="2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65" name="TextBox 6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66" name="TextBox 66"/>
          <p:cNvSpPr txBox="1"/>
          <p:nvPr/>
        </p:nvSpPr>
        <p:spPr>
          <a:xfrm>
            <a:off x="7609578" y="3228126"/>
            <a:ext cx="376092" cy="167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617"/>
              </a:lnSpc>
            </a:pPr>
            <a:r>
              <a:rPr lang="en-US" altLang="zh-CN" sz="3550" spc="-24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67" name="TextBox 67"/>
          <p:cNvSpPr txBox="1"/>
          <p:nvPr/>
        </p:nvSpPr>
        <p:spPr>
          <a:xfrm>
            <a:off x="9226649" y="6597045"/>
            <a:ext cx="776559" cy="1678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21"/>
              </a:lnSpc>
            </a:pPr>
            <a:r>
              <a:rPr lang="en-US" altLang="zh-CN" sz="3550" spc="251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68"> 
				</p:cNvPr>
          <p:cNvSpPr/>
          <p:nvPr/>
        </p:nvSpPr>
        <p:spPr>
          <a:xfrm>
            <a:off x="7353300" y="2463800"/>
            <a:ext cx="4927600" cy="2578100"/>
          </a:xfrm>
          <a:custGeom>
            <a:avLst/>
            <a:gdLst>
              <a:gd name="connsiteX0" fmla="*/ 4939653 w 4927600"/>
              <a:gd name="connsiteY0" fmla="*/ 2580931 h 2578100"/>
              <a:gd name="connsiteX1" fmla="*/ 4926953 w 4927600"/>
              <a:gd name="connsiteY1" fmla="*/ 2580931 h 2578100"/>
              <a:gd name="connsiteX2" fmla="*/ 18467 w 4927600"/>
              <a:gd name="connsiteY2" fmla="*/ 2580931 h 2578100"/>
              <a:gd name="connsiteX3" fmla="*/ 18467 w 4927600"/>
              <a:gd name="connsiteY3" fmla="*/ 30700 h 2578100"/>
              <a:gd name="connsiteX4" fmla="*/ 18467 w 4927600"/>
              <a:gd name="connsiteY4" fmla="*/ 18000 h 257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7600" h="2578100">
                <a:moveTo>
                  <a:pt x="4939653" y="2580931"/>
                </a:moveTo>
                <a:lnTo>
                  <a:pt x="4926953" y="2580931"/>
                </a:lnTo>
                <a:lnTo>
                  <a:pt x="18467" y="2580931"/>
                </a:lnTo>
                <a:lnTo>
                  <a:pt x="18467" y="30700"/>
                </a:lnTo>
                <a:lnTo>
                  <a:pt x="18467" y="180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9"> 
				</p:cNvPr>
          <p:cNvSpPr/>
          <p:nvPr/>
        </p:nvSpPr>
        <p:spPr>
          <a:xfrm>
            <a:off x="7289800" y="2349500"/>
            <a:ext cx="139700" cy="139700"/>
          </a:xfrm>
          <a:custGeom>
            <a:avLst/>
            <a:gdLst>
              <a:gd name="connsiteX0" fmla="*/ 142926 w 139700"/>
              <a:gd name="connsiteY0" fmla="*/ 145001 h 139700"/>
              <a:gd name="connsiteX1" fmla="*/ 81967 w 139700"/>
              <a:gd name="connsiteY1" fmla="*/ 23080 h 139700"/>
              <a:gd name="connsiteX2" fmla="*/ 21007 w 139700"/>
              <a:gd name="connsiteY2" fmla="*/ 145001 h 139700"/>
              <a:gd name="connsiteX3" fmla="*/ 142926 w 139700"/>
              <a:gd name="connsiteY3" fmla="*/ 14500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142926" y="145001"/>
                </a:moveTo>
                <a:lnTo>
                  <a:pt x="81967" y="23080"/>
                </a:lnTo>
                <a:lnTo>
                  <a:pt x="21007" y="145001"/>
                </a:lnTo>
                <a:lnTo>
                  <a:pt x="142926" y="14500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0"> 
				</p:cNvPr>
          <p:cNvSpPr/>
          <p:nvPr/>
        </p:nvSpPr>
        <p:spPr>
          <a:xfrm>
            <a:off x="12255500" y="4965700"/>
            <a:ext cx="139700" cy="139700"/>
          </a:xfrm>
          <a:custGeom>
            <a:avLst/>
            <a:gdLst>
              <a:gd name="connsiteX0" fmla="*/ 24753 w 139700"/>
              <a:gd name="connsiteY0" fmla="*/ 139992 h 139700"/>
              <a:gd name="connsiteX1" fmla="*/ 146673 w 139700"/>
              <a:gd name="connsiteY1" fmla="*/ 79032 h 139700"/>
              <a:gd name="connsiteX2" fmla="*/ 24753 w 139700"/>
              <a:gd name="connsiteY2" fmla="*/ 18072 h 139700"/>
              <a:gd name="connsiteX3" fmla="*/ 24753 w 139700"/>
              <a:gd name="connsiteY3" fmla="*/ 139992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24753" y="139992"/>
                </a:moveTo>
                <a:lnTo>
                  <a:pt x="146673" y="79032"/>
                </a:lnTo>
                <a:lnTo>
                  <a:pt x="24753" y="18072"/>
                </a:lnTo>
                <a:lnTo>
                  <a:pt x="24753" y="13999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2" name="Picture 7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80020" y="2773680"/>
            <a:ext cx="3992879" cy="2308860"/>
          </a:xfrm>
          <a:prstGeom prst="rect">
            <a:avLst/>
          </a:prstGeom>
        </p:spPr>
      </p:pic>
      <p:sp>
        <p:nvSpPr>
          <p:cNvPr id="72" name="Freeform 72"> 
				</p:cNvPr>
          <p:cNvSpPr/>
          <p:nvPr/>
        </p:nvSpPr>
        <p:spPr>
          <a:xfrm>
            <a:off x="7340600" y="2832100"/>
            <a:ext cx="4902200" cy="1511300"/>
          </a:xfrm>
          <a:custGeom>
            <a:avLst/>
            <a:gdLst>
              <a:gd name="connsiteX0" fmla="*/ 36755 w 4902200"/>
              <a:gd name="connsiteY0" fmla="*/ 1515019 h 1511300"/>
              <a:gd name="connsiteX1" fmla="*/ 548203 w 4902200"/>
              <a:gd name="connsiteY1" fmla="*/ 1210758 h 1511300"/>
              <a:gd name="connsiteX2" fmla="*/ 1150894 w 4902200"/>
              <a:gd name="connsiteY2" fmla="*/ 928509 h 1511300"/>
              <a:gd name="connsiteX3" fmla="*/ 1531076 w 4902200"/>
              <a:gd name="connsiteY3" fmla="*/ 387163 h 1511300"/>
              <a:gd name="connsiteX4" fmla="*/ 2098016 w 4902200"/>
              <a:gd name="connsiteY4" fmla="*/ 1098827 h 1511300"/>
              <a:gd name="connsiteX5" fmla="*/ 2230186 w 4902200"/>
              <a:gd name="connsiteY5" fmla="*/ 1226287 h 1511300"/>
              <a:gd name="connsiteX6" fmla="*/ 2454923 w 4902200"/>
              <a:gd name="connsiteY6" fmla="*/ 978422 h 1511300"/>
              <a:gd name="connsiteX7" fmla="*/ 3191939 w 4902200"/>
              <a:gd name="connsiteY7" fmla="*/ 570141 h 1511300"/>
              <a:gd name="connsiteX8" fmla="*/ 3440488 w 4902200"/>
              <a:gd name="connsiteY8" fmla="*/ 29440 h 1511300"/>
              <a:gd name="connsiteX9" fmla="*/ 4029978 w 4902200"/>
              <a:gd name="connsiteY9" fmla="*/ 105447 h 1511300"/>
              <a:gd name="connsiteX10" fmla="*/ 4396397 w 4902200"/>
              <a:gd name="connsiteY10" fmla="*/ 429607 h 1511300"/>
              <a:gd name="connsiteX11" fmla="*/ 4903530 w 4902200"/>
              <a:gd name="connsiteY11" fmla="*/ 680347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02200" h="1511300">
                <a:moveTo>
                  <a:pt x="36755" y="1515019"/>
                </a:moveTo>
                <a:cubicBezTo>
                  <a:pt x="185239" y="1377786"/>
                  <a:pt x="359618" y="1274878"/>
                  <a:pt x="548203" y="1210758"/>
                </a:cubicBezTo>
                <a:cubicBezTo>
                  <a:pt x="759035" y="1139074"/>
                  <a:pt x="1004632" y="1110908"/>
                  <a:pt x="1150894" y="928509"/>
                </a:cubicBezTo>
                <a:cubicBezTo>
                  <a:pt x="1293576" y="750576"/>
                  <a:pt x="1299051" y="447533"/>
                  <a:pt x="1531076" y="387163"/>
                </a:cubicBezTo>
                <a:cubicBezTo>
                  <a:pt x="1877028" y="297152"/>
                  <a:pt x="1945290" y="757997"/>
                  <a:pt x="2098016" y="1098827"/>
                </a:cubicBezTo>
                <a:cubicBezTo>
                  <a:pt x="2125292" y="1159702"/>
                  <a:pt x="2164750" y="1219213"/>
                  <a:pt x="2230186" y="1226287"/>
                </a:cubicBezTo>
                <a:cubicBezTo>
                  <a:pt x="2353868" y="1239656"/>
                  <a:pt x="2389365" y="1085385"/>
                  <a:pt x="2454923" y="978422"/>
                </a:cubicBezTo>
                <a:cubicBezTo>
                  <a:pt x="2611449" y="723035"/>
                  <a:pt x="3010020" y="799571"/>
                  <a:pt x="3191939" y="570141"/>
                </a:cubicBezTo>
                <a:cubicBezTo>
                  <a:pt x="3317922" y="411257"/>
                  <a:pt x="3281998" y="162202"/>
                  <a:pt x="3440488" y="29440"/>
                </a:cubicBezTo>
                <a:cubicBezTo>
                  <a:pt x="3607091" y="-110115"/>
                  <a:pt x="3847738" y="-35206"/>
                  <a:pt x="4029978" y="105447"/>
                </a:cubicBezTo>
                <a:cubicBezTo>
                  <a:pt x="4159598" y="205488"/>
                  <a:pt x="4268603" y="328852"/>
                  <a:pt x="4396397" y="429607"/>
                </a:cubicBezTo>
                <a:cubicBezTo>
                  <a:pt x="4545762" y="547367"/>
                  <a:pt x="4718413" y="632937"/>
                  <a:pt x="4903530" y="680347"/>
                </a:cubicBezTo>
              </a:path>
            </a:pathLst>
          </a:custGeom>
          <a:ln w="508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3"> 
				</p:cNvPr>
          <p:cNvSpPr/>
          <p:nvPr/>
        </p:nvSpPr>
        <p:spPr>
          <a:xfrm>
            <a:off x="7340600" y="5981700"/>
            <a:ext cx="4940300" cy="1727200"/>
          </a:xfrm>
          <a:custGeom>
            <a:avLst/>
            <a:gdLst>
              <a:gd name="connsiteX0" fmla="*/ 4952317 w 4940300"/>
              <a:gd name="connsiteY0" fmla="*/ 1730554 h 1727200"/>
              <a:gd name="connsiteX1" fmla="*/ 4939617 w 4940300"/>
              <a:gd name="connsiteY1" fmla="*/ 1730554 h 1727200"/>
              <a:gd name="connsiteX2" fmla="*/ 31131 w 4940300"/>
              <a:gd name="connsiteY2" fmla="*/ 1730554 h 1727200"/>
              <a:gd name="connsiteX3" fmla="*/ 31131 w 4940300"/>
              <a:gd name="connsiteY3" fmla="*/ 46253 h 1727200"/>
              <a:gd name="connsiteX4" fmla="*/ 31131 w 4940300"/>
              <a:gd name="connsiteY4" fmla="*/ 33553 h 172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40300" h="1727200">
                <a:moveTo>
                  <a:pt x="4952317" y="1730554"/>
                </a:moveTo>
                <a:lnTo>
                  <a:pt x="4939617" y="1730554"/>
                </a:lnTo>
                <a:lnTo>
                  <a:pt x="31131" y="1730554"/>
                </a:lnTo>
                <a:lnTo>
                  <a:pt x="31131" y="46253"/>
                </a:lnTo>
                <a:lnTo>
                  <a:pt x="31131" y="3355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4"> 
				</p:cNvPr>
          <p:cNvSpPr/>
          <p:nvPr/>
        </p:nvSpPr>
        <p:spPr>
          <a:xfrm>
            <a:off x="7277100" y="5880100"/>
            <a:ext cx="152400" cy="139700"/>
          </a:xfrm>
          <a:custGeom>
            <a:avLst/>
            <a:gdLst>
              <a:gd name="connsiteX0" fmla="*/ 155591 w 152400"/>
              <a:gd name="connsiteY0" fmla="*/ 147853 h 139700"/>
              <a:gd name="connsiteX1" fmla="*/ 94631 w 152400"/>
              <a:gd name="connsiteY1" fmla="*/ 25933 h 139700"/>
              <a:gd name="connsiteX2" fmla="*/ 33671 w 152400"/>
              <a:gd name="connsiteY2" fmla="*/ 147853 h 139700"/>
              <a:gd name="connsiteX3" fmla="*/ 155591 w 152400"/>
              <a:gd name="connsiteY3" fmla="*/ 147853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139700">
                <a:moveTo>
                  <a:pt x="155591" y="147853"/>
                </a:moveTo>
                <a:lnTo>
                  <a:pt x="94631" y="25933"/>
                </a:lnTo>
                <a:lnTo>
                  <a:pt x="33671" y="147853"/>
                </a:lnTo>
                <a:lnTo>
                  <a:pt x="155591" y="14785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5"> 
				</p:cNvPr>
          <p:cNvSpPr/>
          <p:nvPr/>
        </p:nvSpPr>
        <p:spPr>
          <a:xfrm>
            <a:off x="12242800" y="7620000"/>
            <a:ext cx="152400" cy="152400"/>
          </a:xfrm>
          <a:custGeom>
            <a:avLst/>
            <a:gdLst>
              <a:gd name="connsiteX0" fmla="*/ 37417 w 152400"/>
              <a:gd name="connsiteY0" fmla="*/ 153215 h 152400"/>
              <a:gd name="connsiteX1" fmla="*/ 159338 w 152400"/>
              <a:gd name="connsiteY1" fmla="*/ 92255 h 152400"/>
              <a:gd name="connsiteX2" fmla="*/ 37417 w 152400"/>
              <a:gd name="connsiteY2" fmla="*/ 31295 h 152400"/>
              <a:gd name="connsiteX3" fmla="*/ 37417 w 152400"/>
              <a:gd name="connsiteY3" fmla="*/ 153215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" h="152400">
                <a:moveTo>
                  <a:pt x="37417" y="153215"/>
                </a:moveTo>
                <a:lnTo>
                  <a:pt x="159338" y="92255"/>
                </a:lnTo>
                <a:lnTo>
                  <a:pt x="37417" y="31295"/>
                </a:lnTo>
                <a:lnTo>
                  <a:pt x="37417" y="15321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7" name="Picture 7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0020" y="7665720"/>
            <a:ext cx="99060" cy="83820"/>
          </a:xfrm>
          <a:prstGeom prst="rect">
            <a:avLst/>
          </a:prstGeom>
        </p:spPr>
      </p:pic>
      <p:pic>
        <p:nvPicPr>
          <p:cNvPr id="78" name="Picture 78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9080" y="7665720"/>
            <a:ext cx="83820" cy="83820"/>
          </a:xfrm>
          <a:prstGeom prst="rect">
            <a:avLst/>
          </a:prstGeom>
        </p:spPr>
      </p:pic>
      <p:sp>
        <p:nvSpPr>
          <p:cNvPr id="78" name="Freeform 78"> 
				</p:cNvPr>
          <p:cNvSpPr/>
          <p:nvPr/>
        </p:nvSpPr>
        <p:spPr>
          <a:xfrm>
            <a:off x="6629400" y="6756400"/>
            <a:ext cx="520700" cy="25400"/>
          </a:xfrm>
          <a:custGeom>
            <a:avLst/>
            <a:gdLst>
              <a:gd name="connsiteX0" fmla="*/ 27761 w 520700"/>
              <a:gd name="connsiteY0" fmla="*/ 32362 h 25400"/>
              <a:gd name="connsiteX1" fmla="*/ 523105 w 520700"/>
              <a:gd name="connsiteY1" fmla="*/ 32362 h 2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20700" h="25400">
                <a:moveTo>
                  <a:pt x="27761" y="32362"/>
                </a:moveTo>
                <a:lnTo>
                  <a:pt x="523105" y="32362"/>
                </a:lnTo>
              </a:path>
            </a:pathLst>
          </a:custGeom>
          <a:ln w="907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9"> 
				</p:cNvPr>
          <p:cNvSpPr/>
          <p:nvPr/>
        </p:nvSpPr>
        <p:spPr>
          <a:xfrm>
            <a:off x="7797800" y="6756400"/>
            <a:ext cx="3924300" cy="927100"/>
          </a:xfrm>
          <a:custGeom>
            <a:avLst/>
            <a:gdLst>
              <a:gd name="connsiteX0" fmla="*/ 28523 w 3924300"/>
              <a:gd name="connsiteY0" fmla="*/ 936115 h 927100"/>
              <a:gd name="connsiteX1" fmla="*/ 3934786 w 3924300"/>
              <a:gd name="connsiteY1" fmla="*/ 936115 h 927100"/>
              <a:gd name="connsiteX2" fmla="*/ 3934786 w 3924300"/>
              <a:gd name="connsiteY2" fmla="*/ 33004 h 927100"/>
              <a:gd name="connsiteX3" fmla="*/ 28523 w 3924300"/>
              <a:gd name="connsiteY3" fmla="*/ 33004 h 927100"/>
              <a:gd name="connsiteX4" fmla="*/ 28523 w 3924300"/>
              <a:gd name="connsiteY4" fmla="*/ 936115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24300" h="927100">
                <a:moveTo>
                  <a:pt x="28523" y="936115"/>
                </a:moveTo>
                <a:lnTo>
                  <a:pt x="3934786" y="936115"/>
                </a:lnTo>
                <a:lnTo>
                  <a:pt x="3934786" y="33004"/>
                </a:lnTo>
                <a:lnTo>
                  <a:pt x="28523" y="33004"/>
                </a:lnTo>
                <a:lnTo>
                  <a:pt x="28523" y="936115"/>
                </a:lnTo>
                <a:close/>
              </a:path>
            </a:pathLst>
          </a:custGeom>
          <a:solidFill>
            <a:srgbClr val="dcecf3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80"> 
				</p:cNvPr>
          <p:cNvSpPr/>
          <p:nvPr/>
        </p:nvSpPr>
        <p:spPr>
          <a:xfrm>
            <a:off x="7810500" y="6781800"/>
            <a:ext cx="3898900" cy="76200"/>
          </a:xfrm>
          <a:custGeom>
            <a:avLst/>
            <a:gdLst>
              <a:gd name="connsiteX0" fmla="*/ 36051 w 3898900"/>
              <a:gd name="connsiteY0" fmla="*/ 33629 h 76200"/>
              <a:gd name="connsiteX1" fmla="*/ 3901856 w 3898900"/>
              <a:gd name="connsiteY1" fmla="*/ 33629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98900" h="76200">
                <a:moveTo>
                  <a:pt x="36051" y="33629"/>
                </a:moveTo>
                <a:lnTo>
                  <a:pt x="3901856" y="33629"/>
                </a:lnTo>
              </a:path>
            </a:pathLst>
          </a:custGeom>
          <a:ln w="508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1"> 
				</p:cNvPr>
          <p:cNvSpPr/>
          <p:nvPr/>
        </p:nvSpPr>
        <p:spPr>
          <a:xfrm>
            <a:off x="3238500" y="7327900"/>
            <a:ext cx="1003300" cy="38100"/>
          </a:xfrm>
          <a:custGeom>
            <a:avLst/>
            <a:gdLst>
              <a:gd name="connsiteX0" fmla="*/ 34965 w 1003300"/>
              <a:gd name="connsiteY0" fmla="*/ 37395 h 38100"/>
              <a:gd name="connsiteX1" fmla="*/ 1015654 w 1003300"/>
              <a:gd name="connsiteY1" fmla="*/ 3739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03300" h="38100">
                <a:moveTo>
                  <a:pt x="34965" y="37395"/>
                </a:moveTo>
                <a:lnTo>
                  <a:pt x="1015654" y="37395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2"/>
          <p:cNvSpPr txBox="1"/>
          <p:nvPr/>
        </p:nvSpPr>
        <p:spPr>
          <a:xfrm>
            <a:off x="668301" y="449988"/>
            <a:ext cx="11313140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Example: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Estimator</a:t>
            </a:r>
          </a:p>
        </p:txBody>
      </p:sp>
      <p:sp>
        <p:nvSpPr>
          <p:cNvPr id="83" name="TextBox 83"/>
          <p:cNvSpPr txBox="1"/>
          <p:nvPr/>
        </p:nvSpPr>
        <p:spPr>
          <a:xfrm>
            <a:off x="638750" y="2283804"/>
            <a:ext cx="9737628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6028604" algn="l"/>
                <a:tab pos="8593859" algn="l"/>
              </a:tabLst>
            </a:pP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variable	</a:t>
            </a:r>
            <a:r>
              <a:rPr lang="en-US" altLang="zh-CN" sz="2350" spc="8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35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350" spc="8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350" spc="12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350" spc="85" dirty="0">
                <a:solidFill>
                  <a:srgbClr val="000000"/>
                </a:solidFill>
                <a:latin typeface="Times New Roman"/>
                <a:ea typeface="Times New Roman"/>
              </a:rPr>
              <a:t>)	</a:t>
            </a:r>
            <a:r>
              <a:rPr lang="en-US" altLang="zh-CN" sz="1550" spc="8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550" spc="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2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200" spc="7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200" spc="12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200" spc="7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2200" spc="114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</a:p>
        </p:txBody>
      </p:sp>
      <p:sp>
        <p:nvSpPr>
          <p:cNvPr id="84" name="TextBox 84"/>
          <p:cNvSpPr txBox="1"/>
          <p:nvPr/>
        </p:nvSpPr>
        <p:spPr>
          <a:xfrm>
            <a:off x="9107327" y="2873211"/>
            <a:ext cx="249154" cy="2362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550" spc="25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85" name="TextBox 85"/>
          <p:cNvSpPr txBox="1"/>
          <p:nvPr/>
        </p:nvSpPr>
        <p:spPr>
          <a:xfrm>
            <a:off x="2265956" y="3697227"/>
            <a:ext cx="3017689" cy="182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4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50" spc="11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430" dirty="0">
                <a:solidFill>
                  <a:srgbClr val="000000"/>
                </a:solidFill>
                <a:latin typeface="Times New Roman"/>
                <a:ea typeface="Times New Roman"/>
              </a:rPr>
              <a:t>⇠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50" spc="18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27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8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1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7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  <a:p>
            <a:pPr marL="0" indent="524842">
              <a:lnSpc>
                <a:spcPct val="100000"/>
              </a:lnSpc>
            </a:pPr>
            <a:r>
              <a:rPr lang="en-US" altLang="zh-CN" sz="2450" spc="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  <a:p>
            <a:pPr marL="0" indent="780512">
              <a:lnSpc>
                <a:spcPct val="100000"/>
              </a:lnSpc>
            </a:pPr>
            <a:r>
              <a:rPr lang="en-US" altLang="zh-CN" sz="3550" spc="17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75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  <a:r>
              <a:rPr lang="en-US" altLang="zh-CN" sz="35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 marL="0" indent="324938">
              <a:lnSpc>
                <a:spcPct val="100000"/>
              </a:lnSpc>
            </a:pPr>
            <a:r>
              <a:rPr lang="en-US" altLang="zh-CN" sz="2450" spc="43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86" name="TextBox 86"/>
          <p:cNvSpPr txBox="1"/>
          <p:nvPr/>
        </p:nvSpPr>
        <p:spPr>
          <a:xfrm>
            <a:off x="5364580" y="3630268"/>
            <a:ext cx="1316222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2000" spc="139" dirty="0">
                <a:solidFill>
                  <a:srgbClr val="000000"/>
                </a:solidFill>
                <a:latin typeface="Times New Roman"/>
                <a:ea typeface="Times New Roman"/>
              </a:rPr>
              <a:t>(c</a:t>
            </a:r>
            <a:r>
              <a:rPr lang="en-US" altLang="zh-CN" sz="2000" spc="135" dirty="0">
                <a:solidFill>
                  <a:srgbClr val="000000"/>
                </a:solidFill>
                <a:latin typeface="Times New Roman"/>
                <a:ea typeface="Times New Roman"/>
              </a:rPr>
              <a:t>onstant)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7796330" y="5027033"/>
            <a:ext cx="139881" cy="2895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900" spc="1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88" name="TextBox 88"/>
          <p:cNvSpPr txBox="1"/>
          <p:nvPr/>
        </p:nvSpPr>
        <p:spPr>
          <a:xfrm>
            <a:off x="9526238" y="5041901"/>
            <a:ext cx="216258" cy="2819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850" spc="22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300" spc="8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89" name="TextBox 89"/>
          <p:cNvSpPr txBox="1"/>
          <p:nvPr/>
        </p:nvSpPr>
        <p:spPr>
          <a:xfrm>
            <a:off x="11714620" y="5069645"/>
            <a:ext cx="107362" cy="2667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750" spc="-139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90" name="TextBox 90"/>
          <p:cNvSpPr txBox="1"/>
          <p:nvPr/>
        </p:nvSpPr>
        <p:spPr>
          <a:xfrm>
            <a:off x="2790799" y="5556393"/>
            <a:ext cx="4577226" cy="8475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6666"/>
              </a:lnSpc>
              <a:tabLst>
                <a:tab pos="3898813" algn="l"/>
              </a:tabLst>
            </a:pPr>
            <a:r>
              <a:rPr lang="en-US" altLang="zh-CN" sz="2450" spc="129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45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5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95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  <a:r>
              <a:rPr lang="en-US" altLang="zh-CN" sz="35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2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95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2350" spc="114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2350" spc="7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350" spc="11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350" spc="8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91" name="TextBox 91"/>
          <p:cNvSpPr txBox="1"/>
          <p:nvPr/>
        </p:nvSpPr>
        <p:spPr>
          <a:xfrm>
            <a:off x="2590895" y="6438125"/>
            <a:ext cx="4497734" cy="373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4257128" algn="l"/>
              </a:tabLst>
            </a:pPr>
            <a:r>
              <a:rPr lang="en-US" altLang="zh-CN" sz="2450" spc="444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1800" spc="-5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</p:txBody>
      </p:sp>
      <p:sp>
        <p:nvSpPr>
          <p:cNvPr id="92" name="TextBox 92"/>
          <p:cNvSpPr txBox="1"/>
          <p:nvPr/>
        </p:nvSpPr>
        <p:spPr>
          <a:xfrm>
            <a:off x="1416218" y="6831023"/>
            <a:ext cx="10520029" cy="11564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13750"/>
              </a:lnSpc>
              <a:tabLst>
                <a:tab pos="5240949" algn="l"/>
                <a:tab pos="6380076" algn="l"/>
                <a:tab pos="8109984" algn="l"/>
                <a:tab pos="10298367" algn="l"/>
              </a:tabLst>
            </a:pPr>
            <a:r>
              <a:rPr lang="en-US" altLang="zh-CN" sz="3550" spc="6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35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72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60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54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5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54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480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1800" spc="25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1800" spc="125" dirty="0">
                <a:solidFill>
                  <a:srgbClr val="000000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1800" spc="220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1900" spc="154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1850" spc="22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300" spc="89" dirty="0">
                <a:solidFill>
                  <a:srgbClr val="000000"/>
                </a:solidFill>
                <a:latin typeface="Times New Roman"/>
                <a:ea typeface="Times New Roman"/>
              </a:rPr>
              <a:t>i	</a:t>
            </a:r>
            <a:r>
              <a:rPr lang="en-US" altLang="zh-CN" sz="1750" spc="-169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93" name="TextBox 9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94" name="TextBox 94"/>
          <p:cNvSpPr txBox="1"/>
          <p:nvPr/>
        </p:nvSpPr>
        <p:spPr>
          <a:xfrm>
            <a:off x="8950689" y="2165574"/>
            <a:ext cx="283464" cy="10521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3824"/>
              </a:lnSpc>
            </a:pPr>
            <a:r>
              <a:rPr lang="en-US" altLang="zh-CN" sz="2200" spc="-1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95" name="TextBox 95"/>
          <p:cNvSpPr txBox="1"/>
          <p:nvPr/>
        </p:nvSpPr>
        <p:spPr>
          <a:xfrm>
            <a:off x="2340959" y="4024410"/>
            <a:ext cx="376658" cy="1678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21"/>
              </a:lnSpc>
            </a:pPr>
            <a:r>
              <a:rPr lang="en-US" altLang="zh-CN" sz="3550" spc="-24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96" name="TextBox 96"/>
          <p:cNvSpPr txBox="1"/>
          <p:nvPr/>
        </p:nvSpPr>
        <p:spPr>
          <a:xfrm>
            <a:off x="1416218" y="5334059"/>
            <a:ext cx="1301399" cy="1678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21"/>
              </a:lnSpc>
            </a:pPr>
            <a:r>
              <a:rPr lang="en-US" altLang="zh-CN" sz="3550" spc="113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67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5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23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Freeform 97"> 
				</p:cNvPr>
          <p:cNvSpPr/>
          <p:nvPr/>
        </p:nvSpPr>
        <p:spPr>
          <a:xfrm>
            <a:off x="10100213" y="5617114"/>
            <a:ext cx="986885" cy="21685"/>
          </a:xfrm>
          <a:custGeom>
            <a:avLst/>
            <a:gdLst>
              <a:gd name="connsiteX0" fmla="*/ 18446 w 986885"/>
              <a:gd name="connsiteY0" fmla="*/ 13046 h 21685"/>
              <a:gd name="connsiteX1" fmla="*/ 999135 w 986885"/>
              <a:gd name="connsiteY1" fmla="*/ 13046 h 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6885" h="21685">
                <a:moveTo>
                  <a:pt x="18446" y="13046"/>
                </a:moveTo>
                <a:lnTo>
                  <a:pt x="999135" y="13046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8"> 
				</p:cNvPr>
          <p:cNvSpPr/>
          <p:nvPr/>
        </p:nvSpPr>
        <p:spPr>
          <a:xfrm>
            <a:off x="8741313" y="7293513"/>
            <a:ext cx="986885" cy="21685"/>
          </a:xfrm>
          <a:custGeom>
            <a:avLst/>
            <a:gdLst>
              <a:gd name="connsiteX0" fmla="*/ 13412 w 986885"/>
              <a:gd name="connsiteY0" fmla="*/ 13615 h 21685"/>
              <a:gd name="connsiteX1" fmla="*/ 994101 w 986885"/>
              <a:gd name="connsiteY1" fmla="*/ 13615 h 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86885" h="21685">
                <a:moveTo>
                  <a:pt x="13412" y="13615"/>
                </a:moveTo>
                <a:lnTo>
                  <a:pt x="994101" y="13615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9"> 
				</p:cNvPr>
          <p:cNvSpPr/>
          <p:nvPr/>
        </p:nvSpPr>
        <p:spPr>
          <a:xfrm>
            <a:off x="838200" y="6426200"/>
            <a:ext cx="11125200" cy="1714500"/>
          </a:xfrm>
          <a:custGeom>
            <a:avLst/>
            <a:gdLst>
              <a:gd name="connsiteX0" fmla="*/ 22882 w 11125200"/>
              <a:gd name="connsiteY0" fmla="*/ 13880 h 1714500"/>
              <a:gd name="connsiteX1" fmla="*/ 11131238 w 11125200"/>
              <a:gd name="connsiteY1" fmla="*/ 13880 h 1714500"/>
              <a:gd name="connsiteX2" fmla="*/ 11131238 w 11125200"/>
              <a:gd name="connsiteY2" fmla="*/ 1725757 h 1714500"/>
              <a:gd name="connsiteX3" fmla="*/ 22882 w 11125200"/>
              <a:gd name="connsiteY3" fmla="*/ 1725757 h 1714500"/>
              <a:gd name="connsiteX4" fmla="*/ 22882 w 11125200"/>
              <a:gd name="connsiteY4" fmla="*/ 13880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25200" h="1714500">
                <a:moveTo>
                  <a:pt x="22882" y="13880"/>
                </a:moveTo>
                <a:lnTo>
                  <a:pt x="11131238" y="13880"/>
                </a:lnTo>
                <a:lnTo>
                  <a:pt x="11131238" y="1725757"/>
                </a:lnTo>
                <a:lnTo>
                  <a:pt x="22882" y="1725757"/>
                </a:lnTo>
                <a:lnTo>
                  <a:pt x="22882" y="1388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100"/>
          <p:cNvSpPr txBox="1"/>
          <p:nvPr/>
        </p:nvSpPr>
        <p:spPr>
          <a:xfrm>
            <a:off x="668301" y="449988"/>
            <a:ext cx="11198840" cy="2623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Example: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Estimator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hangingPunct="0" marL="0">
              <a:lnSpc>
                <a:spcPct val="100833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Let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us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define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estimator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definite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integral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given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function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17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2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01" name="TextBox 101"/>
          <p:cNvSpPr txBox="1"/>
          <p:nvPr/>
        </p:nvSpPr>
        <p:spPr>
          <a:xfrm>
            <a:off x="1200076" y="3449915"/>
            <a:ext cx="8604021" cy="8746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1666"/>
              </a:lnSpc>
              <a:tabLst>
                <a:tab pos="685832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Definite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integral	</a:t>
            </a:r>
            <a:r>
              <a:rPr lang="en-US" altLang="zh-CN" sz="2450" spc="11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4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5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1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11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170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</a:p>
        </p:txBody>
      </p:sp>
      <p:sp>
        <p:nvSpPr>
          <p:cNvPr id="102" name="TextBox 102"/>
          <p:cNvSpPr txBox="1"/>
          <p:nvPr/>
        </p:nvSpPr>
        <p:spPr>
          <a:xfrm>
            <a:off x="7858902" y="4329266"/>
            <a:ext cx="321471" cy="3733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50" spc="4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03" name="TextBox 103"/>
          <p:cNvSpPr txBox="1"/>
          <p:nvPr/>
        </p:nvSpPr>
        <p:spPr>
          <a:xfrm>
            <a:off x="1228139" y="5100891"/>
            <a:ext cx="9997937" cy="1073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98333"/>
              </a:lnSpc>
              <a:tabLst>
                <a:tab pos="6281073" algn="l"/>
              </a:tabLst>
            </a:pPr>
            <a:r>
              <a:rPr lang="en-US" altLang="zh-CN" sz="3400" spc="175" dirty="0">
                <a:solidFill>
                  <a:srgbClr val="ec210a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3400" spc="94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variable	</a:t>
            </a:r>
            <a:r>
              <a:rPr lang="en-US" altLang="zh-CN" sz="3550" spc="43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50" spc="1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5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469" dirty="0">
                <a:solidFill>
                  <a:srgbClr val="000000"/>
                </a:solidFill>
                <a:latin typeface="Times New Roman"/>
                <a:ea typeface="Times New Roman"/>
              </a:rPr>
              <a:t>⇠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04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3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550" spc="20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4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0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355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30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55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04" name="TextBox 104"/>
          <p:cNvSpPr txBox="1"/>
          <p:nvPr/>
        </p:nvSpPr>
        <p:spPr>
          <a:xfrm>
            <a:off x="1186132" y="6980028"/>
            <a:ext cx="5465456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Basic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estimator</a:t>
            </a:r>
          </a:p>
        </p:txBody>
      </p:sp>
      <p:sp>
        <p:nvSpPr>
          <p:cNvPr id="105" name="TextBox 105"/>
          <p:cNvSpPr txBox="1"/>
          <p:nvPr/>
        </p:nvSpPr>
        <p:spPr>
          <a:xfrm>
            <a:off x="7470411" y="6777854"/>
            <a:ext cx="1489995" cy="786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5416"/>
              </a:lnSpc>
            </a:pPr>
            <a:r>
              <a:rPr lang="en-US" altLang="zh-CN" sz="3550" spc="56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450" spc="509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45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58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509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106" name="TextBox 106"/>
          <p:cNvSpPr txBox="1"/>
          <p:nvPr/>
        </p:nvSpPr>
        <p:spPr>
          <a:xfrm>
            <a:off x="9039793" y="7345174"/>
            <a:ext cx="373919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7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107" name="TextBox 107"/>
          <p:cNvSpPr txBox="1"/>
          <p:nvPr/>
        </p:nvSpPr>
        <p:spPr>
          <a:xfrm>
            <a:off x="9497625" y="6732278"/>
            <a:ext cx="250215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7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08" name="TextBox 108"/>
          <p:cNvSpPr txBox="1"/>
          <p:nvPr/>
        </p:nvSpPr>
        <p:spPr>
          <a:xfrm>
            <a:off x="9897884" y="6591820"/>
            <a:ext cx="595334" cy="14665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2035">
              <a:lnSpc>
                <a:spcPct val="100000"/>
              </a:lnSpc>
            </a:pPr>
            <a:r>
              <a:rPr lang="en-US" altLang="zh-CN" sz="2450" spc="459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50" spc="26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450" spc="509" dirty="0">
                <a:solidFill>
                  <a:srgbClr val="000000"/>
                </a:solidFill>
                <a:latin typeface="Times New Roman"/>
                <a:ea typeface="Times New Roman"/>
              </a:rPr>
              <a:t>=1</a:t>
            </a:r>
          </a:p>
        </p:txBody>
      </p:sp>
      <p:sp>
        <p:nvSpPr>
          <p:cNvPr id="109" name="TextBox 109"/>
          <p:cNvSpPr txBox="1"/>
          <p:nvPr/>
        </p:nvSpPr>
        <p:spPr>
          <a:xfrm>
            <a:off x="10589171" y="7053488"/>
            <a:ext cx="1153338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37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3550" spc="37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82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50" spc="2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50" spc="37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10" name="TextBox 110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11" name="TextBox 111"/>
          <p:cNvSpPr txBox="1"/>
          <p:nvPr/>
        </p:nvSpPr>
        <p:spPr>
          <a:xfrm>
            <a:off x="7609578" y="3228126"/>
            <a:ext cx="376092" cy="16750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617"/>
              </a:lnSpc>
            </a:pPr>
            <a:r>
              <a:rPr lang="en-US" altLang="zh-CN" sz="3550" spc="-24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12" name="TextBox 112"/>
          <p:cNvSpPr txBox="1"/>
          <p:nvPr/>
        </p:nvSpPr>
        <p:spPr>
          <a:xfrm>
            <a:off x="9864378" y="6644909"/>
            <a:ext cx="776559" cy="1678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21"/>
              </a:lnSpc>
            </a:pPr>
            <a:r>
              <a:rPr lang="en-US" altLang="zh-CN" sz="3550" spc="251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Freeform 113"> 
				</p:cNvPr>
          <p:cNvSpPr/>
          <p:nvPr/>
        </p:nvSpPr>
        <p:spPr>
          <a:xfrm>
            <a:off x="4914584" y="3403284"/>
            <a:ext cx="609915" cy="38415"/>
          </a:xfrm>
          <a:custGeom>
            <a:avLst/>
            <a:gdLst>
              <a:gd name="connsiteX0" fmla="*/ 21394 w 609915"/>
              <a:gd name="connsiteY0" fmla="*/ 23166 h 38415"/>
              <a:gd name="connsiteX1" fmla="*/ 616008 w 609915"/>
              <a:gd name="connsiteY1" fmla="*/ 23166 h 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09915" h="38415">
                <a:moveTo>
                  <a:pt x="21394" y="23166"/>
                </a:moveTo>
                <a:lnTo>
                  <a:pt x="616008" y="23166"/>
                </a:lnTo>
              </a:path>
            </a:pathLst>
          </a:custGeom>
          <a:ln w="2603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4"> 
				</p:cNvPr>
          <p:cNvSpPr/>
          <p:nvPr/>
        </p:nvSpPr>
        <p:spPr>
          <a:xfrm>
            <a:off x="6832283" y="3403284"/>
            <a:ext cx="1664015" cy="38415"/>
          </a:xfrm>
          <a:custGeom>
            <a:avLst/>
            <a:gdLst>
              <a:gd name="connsiteX0" fmla="*/ 13116 w 1664015"/>
              <a:gd name="connsiteY0" fmla="*/ 23166 h 38415"/>
              <a:gd name="connsiteX1" fmla="*/ 1665882 w 1664015"/>
              <a:gd name="connsiteY1" fmla="*/ 23166 h 384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64015" h="38415">
                <a:moveTo>
                  <a:pt x="13116" y="23166"/>
                </a:moveTo>
                <a:lnTo>
                  <a:pt x="1665882" y="23166"/>
                </a:lnTo>
              </a:path>
            </a:pathLst>
          </a:custGeom>
          <a:ln w="2603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TextBox 115"/>
          <p:cNvSpPr txBox="1"/>
          <p:nvPr/>
        </p:nvSpPr>
        <p:spPr>
          <a:xfrm>
            <a:off x="668301" y="449988"/>
            <a:ext cx="668748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65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</a:p>
        </p:txBody>
      </p:sp>
      <p:sp>
        <p:nvSpPr>
          <p:cNvPr id="116" name="TextBox 116"/>
          <p:cNvSpPr txBox="1"/>
          <p:nvPr/>
        </p:nvSpPr>
        <p:spPr>
          <a:xfrm>
            <a:off x="1117259" y="2199352"/>
            <a:ext cx="488625" cy="24297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583"/>
              </a:lnSpc>
            </a:pPr>
            <a:r>
              <a:rPr lang="en-US" altLang="zh-CN" sz="5150" spc="-309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17" name="TextBox 117"/>
          <p:cNvSpPr txBox="1"/>
          <p:nvPr/>
        </p:nvSpPr>
        <p:spPr>
          <a:xfrm>
            <a:off x="1877484" y="3034054"/>
            <a:ext cx="2811420" cy="784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5150" spc="519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5150" spc="52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5150" spc="79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5150" spc="655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5150" spc="79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515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150" spc="88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</a:p>
        </p:txBody>
      </p:sp>
      <p:sp>
        <p:nvSpPr>
          <p:cNvPr id="118" name="TextBox 118"/>
          <p:cNvSpPr txBox="1"/>
          <p:nvPr/>
        </p:nvSpPr>
        <p:spPr>
          <a:xfrm>
            <a:off x="4935974" y="2593208"/>
            <a:ext cx="535918" cy="16726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4344">
              <a:lnSpc>
                <a:spcPct val="100000"/>
              </a:lnSpc>
            </a:pPr>
            <a:r>
              <a:rPr lang="en-US" altLang="zh-CN" sz="5150" spc="-2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8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5150" spc="39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119" name="TextBox 119"/>
          <p:cNvSpPr txBox="1"/>
          <p:nvPr/>
        </p:nvSpPr>
        <p:spPr>
          <a:xfrm>
            <a:off x="5765922" y="2386456"/>
            <a:ext cx="856632" cy="213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1250">
              <a:lnSpc>
                <a:spcPct val="100000"/>
              </a:lnSpc>
            </a:pPr>
            <a:r>
              <a:rPr lang="en-US" altLang="zh-CN" sz="3600" spc="634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3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715" dirty="0">
                <a:solidFill>
                  <a:srgbClr val="000000"/>
                </a:solidFill>
                <a:latin typeface="Times New Roman"/>
                <a:ea typeface="Times New Roman"/>
              </a:rPr>
              <a:t>=1</a:t>
            </a:r>
          </a:p>
        </p:txBody>
      </p:sp>
      <p:sp>
        <p:nvSpPr>
          <p:cNvPr id="120" name="TextBox 120"/>
          <p:cNvSpPr txBox="1"/>
          <p:nvPr/>
        </p:nvSpPr>
        <p:spPr>
          <a:xfrm>
            <a:off x="6845397" y="2566183"/>
            <a:ext cx="1828403" cy="1775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30674" indent="-30674">
              <a:lnSpc>
                <a:spcPct val="112916"/>
              </a:lnSpc>
            </a:pPr>
            <a:r>
              <a:rPr lang="en-US" altLang="zh-CN" sz="5150" spc="534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5150" spc="54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5150" spc="116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00" spc="3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150" spc="54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5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150" spc="43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5150" spc="28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5150" spc="61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150" spc="28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21" name="TextBox 121"/>
          <p:cNvSpPr txBox="1"/>
          <p:nvPr/>
        </p:nvSpPr>
        <p:spPr>
          <a:xfrm>
            <a:off x="9560430" y="3028682"/>
            <a:ext cx="3362773" cy="22700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661460" indent="-1661460">
              <a:lnSpc>
                <a:spcPct val="141666"/>
              </a:lnSpc>
            </a:pPr>
            <a:r>
              <a:rPr lang="en-US" altLang="zh-CN" sz="5250" spc="55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50" spc="15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5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50" spc="605" dirty="0">
                <a:solidFill>
                  <a:srgbClr val="000000"/>
                </a:solidFill>
                <a:latin typeface="Times New Roman"/>
                <a:ea typeface="Times New Roman"/>
              </a:rPr>
              <a:t>⇠</a:t>
            </a:r>
            <a:r>
              <a:rPr lang="en-US" altLang="zh-CN" sz="525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50" spc="39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5250" spc="25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5250" spc="39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5250" spc="25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5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250" spc="55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5250" spc="55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5250" spc="12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50" spc="32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5250" spc="55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22" name="TextBox 122"/>
          <p:cNvSpPr txBox="1"/>
          <p:nvPr/>
        </p:nvSpPr>
        <p:spPr>
          <a:xfrm>
            <a:off x="668302" y="5512696"/>
            <a:ext cx="7423423" cy="20925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notes: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samples,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less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variance.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integrate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x.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5717390" y="2467259"/>
            <a:ext cx="1067873" cy="24318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45"/>
              </a:lnSpc>
            </a:pPr>
            <a:r>
              <a:rPr lang="en-US" altLang="zh-CN" sz="5150" spc="365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Box 125"/>
          <p:cNvSpPr txBox="1"/>
          <p:nvPr/>
        </p:nvSpPr>
        <p:spPr>
          <a:xfrm>
            <a:off x="4553356" y="4391563"/>
            <a:ext cx="4025060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5600" spc="154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56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60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Box 126"/>
          <p:cNvSpPr txBox="1"/>
          <p:nvPr/>
        </p:nvSpPr>
        <p:spPr>
          <a:xfrm>
            <a:off x="668301" y="449988"/>
            <a:ext cx="11233866" cy="70658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Motivation: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9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tracing:</a:t>
            </a:r>
          </a:p>
          <a:p>
            <a:pPr hangingPunct="0" marL="444499">
              <a:lnSpc>
                <a:spcPct val="102083"/>
              </a:lnSpc>
              <a:spcBef>
                <a:spcPts val="390"/>
              </a:spcBef>
            </a:pPr>
            <a:r>
              <a:rPr lang="en-US" altLang="zh-CN" sz="4650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4650" spc="-3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Always</a:t>
            </a:r>
            <a:r>
              <a:rPr lang="en-US" altLang="zh-CN" sz="3200" spc="-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perform</a:t>
            </a:r>
            <a:r>
              <a:rPr lang="en-US" altLang="zh-CN" sz="3200" spc="-2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specular</a:t>
            </a:r>
            <a:r>
              <a:rPr lang="en-US" altLang="zh-CN" sz="3200" spc="-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reflections</a:t>
            </a:r>
            <a:r>
              <a:rPr lang="en-US" altLang="zh-CN" sz="3200" spc="-2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/</a:t>
            </a:r>
            <a:r>
              <a:rPr lang="en-US" altLang="zh-CN" sz="3200" spc="-2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refractions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/>
            <a:r>
              <a:rPr lang="en-US" altLang="zh-CN" sz="4650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4650" spc="-1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Stop</a:t>
            </a:r>
            <a:r>
              <a:rPr lang="en-US" altLang="zh-CN" sz="32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bouncing</a:t>
            </a:r>
            <a:r>
              <a:rPr lang="en-US" altLang="zh-CN" sz="3200" spc="-1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at</a:t>
            </a:r>
            <a:r>
              <a:rPr lang="en-US" altLang="zh-CN" sz="32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diffuse</a:t>
            </a:r>
            <a:r>
              <a:rPr lang="en-US" altLang="zh-CN" sz="32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surfaces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simplifications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reasonable?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50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High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level: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let’s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progressively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improve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upon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lead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algorithm!</a:t>
            </a:r>
          </a:p>
        </p:txBody>
      </p:sp>
      <p:sp>
        <p:nvSpPr>
          <p:cNvPr id="127" name="TextBox 127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Picture 12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60" y="2804160"/>
            <a:ext cx="6050280" cy="4541520"/>
          </a:xfrm>
          <a:prstGeom prst="rect">
            <a:avLst/>
          </a:prstGeom>
        </p:spPr>
      </p:pic>
      <p:pic>
        <p:nvPicPr>
          <p:cNvPr id="130" name="Picture 13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5580" y="2804160"/>
            <a:ext cx="6057900" cy="4541520"/>
          </a:xfrm>
          <a:prstGeom prst="rect">
            <a:avLst/>
          </a:prstGeom>
        </p:spPr>
      </p:pic>
      <p:sp>
        <p:nvSpPr>
          <p:cNvPr id="130" name="TextBox 130"/>
          <p:cNvSpPr txBox="1"/>
          <p:nvPr/>
        </p:nvSpPr>
        <p:spPr>
          <a:xfrm>
            <a:off x="643786" y="449988"/>
            <a:ext cx="10598694" cy="2019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515">
              <a:lnSpc>
                <a:spcPct val="11375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Tracing: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Where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should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reflected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glossy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materials?</a:t>
            </a:r>
          </a:p>
        </p:txBody>
      </p:sp>
      <p:sp>
        <p:nvSpPr>
          <p:cNvPr id="131" name="TextBox 131"/>
          <p:cNvSpPr txBox="1"/>
          <p:nvPr/>
        </p:nvSpPr>
        <p:spPr>
          <a:xfrm>
            <a:off x="2359115" y="7561074"/>
            <a:ext cx="8500881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054366" algn="l"/>
              </a:tabLst>
            </a:pP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Mirror</a:t>
            </a:r>
            <a:r>
              <a:rPr lang="en-US" altLang="zh-CN" sz="24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reflection	</a:t>
            </a:r>
            <a:r>
              <a:rPr lang="en-US" altLang="zh-CN" sz="2400" b="1" dirty="0">
                <a:solidFill>
                  <a:srgbClr val="ec210a"/>
                </a:solidFill>
                <a:latin typeface="Arial"/>
                <a:ea typeface="Arial"/>
              </a:rPr>
              <a:t>Glossy</a:t>
            </a:r>
            <a:r>
              <a:rPr lang="en-US" altLang="zh-CN" sz="2400" spc="-189" b="1" dirty="0">
                <a:solidFill>
                  <a:srgbClr val="ec210a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reflection</a:t>
            </a:r>
          </a:p>
        </p:txBody>
      </p:sp>
      <p:sp>
        <p:nvSpPr>
          <p:cNvPr id="132" name="TextBox 132"/>
          <p:cNvSpPr txBox="1"/>
          <p:nvPr/>
        </p:nvSpPr>
        <p:spPr>
          <a:xfrm>
            <a:off x="5401462" y="8458686"/>
            <a:ext cx="2328866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Utah</a:t>
            </a:r>
            <a:r>
              <a:rPr lang="en-US" altLang="zh-CN" sz="2400" spc="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teapot</a:t>
            </a:r>
          </a:p>
        </p:txBody>
      </p:sp>
      <p:sp>
        <p:nvSpPr>
          <p:cNvPr id="133" name="TextBox 13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icture 1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3147060"/>
            <a:ext cx="4518660" cy="4511040"/>
          </a:xfrm>
          <a:prstGeom prst="rect">
            <a:avLst/>
          </a:prstGeom>
        </p:spPr>
      </p:pic>
      <p:pic>
        <p:nvPicPr>
          <p:cNvPr id="136" name="Picture 13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959" y="3147060"/>
            <a:ext cx="4526279" cy="4511040"/>
          </a:xfrm>
          <a:prstGeom prst="rect">
            <a:avLst/>
          </a:prstGeom>
        </p:spPr>
      </p:pic>
      <p:sp>
        <p:nvSpPr>
          <p:cNvPr id="136" name="TextBox 136"/>
          <p:cNvSpPr txBox="1"/>
          <p:nvPr/>
        </p:nvSpPr>
        <p:spPr>
          <a:xfrm>
            <a:off x="643786" y="449988"/>
            <a:ext cx="10139477" cy="20191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515">
              <a:lnSpc>
                <a:spcPct val="11375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Tracing: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reflections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diffuse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materials?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2321269" y="7813753"/>
            <a:ext cx="2406585" cy="734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4236">
              <a:lnSpc>
                <a:spcPct val="100000"/>
              </a:lnSpc>
            </a:pP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Path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traced:</a:t>
            </a:r>
          </a:p>
          <a:p>
            <a:pPr marL="0">
              <a:lnSpc>
                <a:spcPct val="100000"/>
              </a:lnSpc>
            </a:pP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direct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illumination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7951058" y="7813753"/>
            <a:ext cx="2468460" cy="734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5172">
              <a:lnSpc>
                <a:spcPct val="100000"/>
              </a:lnSpc>
            </a:pP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Path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traced:</a:t>
            </a:r>
          </a:p>
          <a:p>
            <a:pPr marL="0">
              <a:lnSpc>
                <a:spcPct val="100000"/>
              </a:lnSpc>
            </a:pP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global</a:t>
            </a:r>
            <a:r>
              <a:rPr lang="en-US" altLang="zh-CN" sz="24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illumination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5421579" y="8645642"/>
            <a:ext cx="2288629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Cornell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box</a:t>
            </a:r>
          </a:p>
        </p:txBody>
      </p:sp>
      <p:sp>
        <p:nvSpPr>
          <p:cNvPr id="140" name="TextBox 140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Box 141"/>
          <p:cNvSpPr txBox="1"/>
          <p:nvPr/>
        </p:nvSpPr>
        <p:spPr>
          <a:xfrm>
            <a:off x="624830" y="449988"/>
            <a:ext cx="9604922" cy="74832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471">
              <a:lnSpc>
                <a:spcPct val="113750"/>
              </a:lnSpc>
            </a:pP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Wrong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 indent="18955">
              <a:lnSpc>
                <a:spcPct val="113750"/>
              </a:lnSpc>
            </a:pP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equation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correct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8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43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65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6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3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2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65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  <a:p>
            <a:pPr marL="0" indent="4979136">
              <a:lnSpc>
                <a:spcPct val="100000"/>
              </a:lnSpc>
            </a:pPr>
            <a:r>
              <a:rPr lang="en-US" altLang="zh-CN" sz="2500" spc="600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1800" spc="315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 indent="43471">
              <a:lnSpc>
                <a:spcPct val="113750"/>
              </a:lnSpc>
            </a:pP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involves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hangingPunct="0" marL="43471">
              <a:lnSpc>
                <a:spcPct val="145000"/>
              </a:lnSpc>
            </a:pP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Solving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integral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hemisphere,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Recursive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execution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14"/>
              </a:lnSpc>
            </a:pPr>
            <a:endParaRPr lang="en-US" dirty="0" smtClean="0"/>
          </a:p>
          <a:p>
            <a:pPr marL="0" indent="18955">
              <a:lnSpc>
                <a:spcPct val="113750"/>
              </a:lnSpc>
            </a:pP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solve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integral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numerically?</a:t>
            </a:r>
          </a:p>
        </p:txBody>
      </p:sp>
      <p:sp>
        <p:nvSpPr>
          <p:cNvPr id="142" name="TextBox 14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43" name="TextBox 143"/>
          <p:cNvSpPr txBox="1"/>
          <p:nvPr/>
        </p:nvSpPr>
        <p:spPr>
          <a:xfrm>
            <a:off x="5350906" y="2379540"/>
            <a:ext cx="3797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44" name="TextBox 144"/>
          <p:cNvSpPr txBox="1"/>
          <p:nvPr/>
        </p:nvSpPr>
        <p:spPr>
          <a:xfrm>
            <a:off x="6219540" y="2998136"/>
            <a:ext cx="6277036" cy="790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42"/>
              </a:lnSpc>
            </a:pPr>
            <a:r>
              <a:rPr lang="en-US" altLang="zh-CN" sz="3600" spc="55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0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·</a:t>
            </a: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159"/>
            <a:ext cx="13007340" cy="2148839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94821" y="491272"/>
            <a:ext cx="9183053" cy="9051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30833"/>
              </a:lnSpc>
            </a:pPr>
            <a:r>
              <a:rPr lang="en-US" altLang="zh-CN" sz="4400" spc="100" dirty="0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r>
              <a:rPr lang="en-US" altLang="zh-CN" sz="4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400" spc="125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4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400" spc="129" dirty="0">
                <a:solidFill>
                  <a:srgbClr val="000000"/>
                </a:solidFill>
                <a:latin typeface="Arial"/>
                <a:ea typeface="Arial"/>
              </a:rPr>
              <a:t>Computer</a:t>
            </a:r>
            <a:r>
              <a:rPr lang="en-US" altLang="zh-CN" sz="4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400" spc="120" dirty="0">
                <a:solidFill>
                  <a:srgbClr val="000000"/>
                </a:solidFill>
                <a:latin typeface="Arial"/>
                <a:ea typeface="Arial"/>
              </a:rPr>
              <a:t>Graphics</a:t>
            </a:r>
            <a:r>
              <a:rPr lang="en-US" altLang="zh-CN" sz="4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GAMES101,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300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hangingPunct="0" marL="3925355" indent="-35128">
              <a:lnSpc>
                <a:spcPct val="99583"/>
              </a:lnSpc>
            </a:pPr>
            <a:r>
              <a:rPr lang="en-US" altLang="zh-CN" sz="5700" spc="160" dirty="0">
                <a:solidFill>
                  <a:srgbClr val="000000"/>
                </a:solidFill>
                <a:latin typeface="Arial"/>
                <a:ea typeface="Arial"/>
              </a:rPr>
              <a:t>Lecture</a:t>
            </a:r>
            <a:r>
              <a:rPr lang="en-US" altLang="zh-CN" sz="5700" spc="-79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5700" spc="170" dirty="0">
                <a:solidFill>
                  <a:srgbClr val="000000"/>
                </a:solidFill>
                <a:latin typeface="Arial"/>
                <a:ea typeface="Arial"/>
              </a:rPr>
              <a:t>16:</a:t>
            </a:r>
            <a:r>
              <a:rPr lang="en-US" altLang="zh-CN" sz="57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br/>
            <a:r>
              <a:rPr lang="en-US" altLang="zh-CN" sz="4600" dirty="0">
                <a:solidFill>
                  <a:srgbClr val="000000"/>
                </a:solidFill>
                <a:latin typeface="Arial"/>
                <a:ea typeface="Arial"/>
              </a:rPr>
              <a:t>Ray</a:t>
            </a:r>
            <a:r>
              <a:rPr lang="en-US" altLang="zh-CN" sz="4600" spc="-28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600" dirty="0">
                <a:solidFill>
                  <a:srgbClr val="000000"/>
                </a:solidFill>
                <a:latin typeface="Arial"/>
                <a:ea typeface="Arial"/>
              </a:rPr>
              <a:t>Tracing</a:t>
            </a:r>
            <a:r>
              <a:rPr lang="en-US" altLang="zh-CN" sz="4600" spc="-29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600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</a:p>
          <a:p>
            <a:pPr marL="0" indent="2917043">
              <a:lnSpc>
                <a:spcPct val="100000"/>
              </a:lnSpc>
            </a:pPr>
            <a:r>
              <a:rPr lang="en-US" altLang="zh-CN" sz="3700" dirty="0">
                <a:solidFill>
                  <a:srgbClr val="000000"/>
                </a:solidFill>
                <a:latin typeface="Arial"/>
                <a:ea typeface="Arial"/>
              </a:rPr>
              <a:t>(Monte</a:t>
            </a:r>
            <a:r>
              <a:rPr lang="en-US" altLang="zh-CN" sz="3700" spc="-2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Arial"/>
                <a:ea typeface="Arial"/>
              </a:rPr>
              <a:t>Carlo</a:t>
            </a:r>
            <a:r>
              <a:rPr lang="en-US" altLang="zh-CN" sz="3700" spc="-2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Arial"/>
                <a:ea typeface="Arial"/>
              </a:rPr>
              <a:t>Path</a:t>
            </a:r>
            <a:r>
              <a:rPr lang="en-US" altLang="zh-CN" sz="3700" spc="-2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700" dirty="0">
                <a:solidFill>
                  <a:srgbClr val="000000"/>
                </a:solidFill>
                <a:latin typeface="Arial"/>
                <a:ea typeface="Arial"/>
              </a:rPr>
              <a:t>Tracing)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4"/>
              </a:lnSpc>
            </a:pPr>
            <a:endParaRPr lang="en-US" dirty="0" smtClean="0"/>
          </a:p>
          <a:p>
            <a:pPr marL="0" indent="3126938">
              <a:lnSpc>
                <a:spcPct val="100000"/>
              </a:lnSpc>
            </a:pPr>
            <a:r>
              <a:rPr lang="en-US" altLang="zh-CN" sz="1600" spc="25" dirty="0">
                <a:solidFill>
                  <a:srgbClr val="000000"/>
                </a:solidFill>
                <a:latin typeface="Arial"/>
                <a:ea typeface="Arial"/>
              </a:rPr>
              <a:t>http://www.cs.ucsb.edu/~li</a:t>
            </a:r>
            <a:r>
              <a:rPr lang="en-US" altLang="zh-CN" sz="1600" spc="20" dirty="0">
                <a:solidFill>
                  <a:srgbClr val="000000"/>
                </a:solidFill>
                <a:latin typeface="Arial"/>
                <a:ea typeface="Arial"/>
              </a:rPr>
              <a:t>ngqi/teaching/games101.html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Picture 14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520" y="3589020"/>
            <a:ext cx="7071359" cy="5318760"/>
          </a:xfrm>
          <a:prstGeom prst="rect">
            <a:avLst/>
          </a:prstGeom>
        </p:spPr>
      </p:pic>
      <p:sp>
        <p:nvSpPr>
          <p:cNvPr id="146" name="TextBox 146"/>
          <p:cNvSpPr txBox="1"/>
          <p:nvPr/>
        </p:nvSpPr>
        <p:spPr>
          <a:xfrm>
            <a:off x="643785" y="449988"/>
            <a:ext cx="11489480" cy="431597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515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Suppose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render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(point)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following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scene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direct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illumination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9"/>
              </a:lnSpc>
            </a:pPr>
            <a:endParaRPr lang="en-US" dirty="0" smtClean="0"/>
          </a:p>
          <a:p>
            <a:pPr marL="0" indent="8112101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Note: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this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area</a:t>
            </a:r>
            <a:r>
              <a:rPr lang="en-US" altLang="zh-CN" sz="240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light</a:t>
            </a:r>
          </a:p>
        </p:txBody>
      </p:sp>
      <p:sp>
        <p:nvSpPr>
          <p:cNvPr id="147" name="TextBox 147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50980" y="5798820"/>
            <a:ext cx="769620" cy="236220"/>
          </a:xfrm>
          <a:prstGeom prst="rect">
            <a:avLst/>
          </a:prstGeom>
        </p:spPr>
      </p:pic>
      <p:pic>
        <p:nvPicPr>
          <p:cNvPr id="150" name="Picture 15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7180" y="6042660"/>
            <a:ext cx="4427220" cy="2506980"/>
          </a:xfrm>
          <a:prstGeom prst="rect">
            <a:avLst/>
          </a:prstGeom>
        </p:spPr>
      </p:pic>
      <p:sp>
        <p:nvSpPr>
          <p:cNvPr id="150" name="Freeform 150"> 
				</p:cNvPr>
          <p:cNvSpPr/>
          <p:nvPr/>
        </p:nvSpPr>
        <p:spPr>
          <a:xfrm>
            <a:off x="11499850" y="5226050"/>
            <a:ext cx="1276350" cy="1276350"/>
          </a:xfrm>
          <a:custGeom>
            <a:avLst/>
            <a:gdLst>
              <a:gd name="connsiteX0" fmla="*/ 10068 w 1276350"/>
              <a:gd name="connsiteY0" fmla="*/ 1283379 h 1276350"/>
              <a:gd name="connsiteX1" fmla="*/ 1280068 w 1276350"/>
              <a:gd name="connsiteY1" fmla="*/ 1283379 h 1276350"/>
              <a:gd name="connsiteX2" fmla="*/ 1280068 w 1276350"/>
              <a:gd name="connsiteY2" fmla="*/ 13379 h 1276350"/>
              <a:gd name="connsiteX3" fmla="*/ 10068 w 1276350"/>
              <a:gd name="connsiteY3" fmla="*/ 13379 h 1276350"/>
              <a:gd name="connsiteX4" fmla="*/ 10068 w 1276350"/>
              <a:gd name="connsiteY4" fmla="*/ 1283379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76350">
                <a:moveTo>
                  <a:pt x="10068" y="1283379"/>
                </a:moveTo>
                <a:lnTo>
                  <a:pt x="1280068" y="1283379"/>
                </a:lnTo>
                <a:lnTo>
                  <a:pt x="1280068" y="13379"/>
                </a:lnTo>
                <a:lnTo>
                  <a:pt x="10068" y="13379"/>
                </a:lnTo>
                <a:lnTo>
                  <a:pt x="10068" y="1283379"/>
                </a:lnTo>
                <a:close/>
              </a:path>
            </a:pathLst>
          </a:custGeom>
          <a:solidFill>
            <a:srgbClr val="fdfe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1"> 
				</p:cNvPr>
          <p:cNvSpPr/>
          <p:nvPr/>
        </p:nvSpPr>
        <p:spPr>
          <a:xfrm>
            <a:off x="7791450" y="5441950"/>
            <a:ext cx="1276350" cy="1276350"/>
          </a:xfrm>
          <a:custGeom>
            <a:avLst/>
            <a:gdLst>
              <a:gd name="connsiteX0" fmla="*/ 9035 w 1276350"/>
              <a:gd name="connsiteY0" fmla="*/ 1281555 h 1276350"/>
              <a:gd name="connsiteX1" fmla="*/ 1279035 w 1276350"/>
              <a:gd name="connsiteY1" fmla="*/ 1281555 h 1276350"/>
              <a:gd name="connsiteX2" fmla="*/ 1279035 w 1276350"/>
              <a:gd name="connsiteY2" fmla="*/ 11556 h 1276350"/>
              <a:gd name="connsiteX3" fmla="*/ 9035 w 1276350"/>
              <a:gd name="connsiteY3" fmla="*/ 11556 h 1276350"/>
              <a:gd name="connsiteX4" fmla="*/ 9035 w 1276350"/>
              <a:gd name="connsiteY4" fmla="*/ 1281555 h 1276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76350" h="1276350">
                <a:moveTo>
                  <a:pt x="9035" y="1281555"/>
                </a:moveTo>
                <a:lnTo>
                  <a:pt x="1279035" y="1281555"/>
                </a:lnTo>
                <a:lnTo>
                  <a:pt x="1279035" y="11556"/>
                </a:lnTo>
                <a:lnTo>
                  <a:pt x="9035" y="11556"/>
                </a:lnTo>
                <a:lnTo>
                  <a:pt x="9035" y="1281555"/>
                </a:lnTo>
                <a:close/>
              </a:path>
            </a:pathLst>
          </a:custGeom>
          <a:solidFill>
            <a:srgbClr val="fdfe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TextBox 152"/>
          <p:cNvSpPr txBox="1"/>
          <p:nvPr/>
        </p:nvSpPr>
        <p:spPr>
          <a:xfrm>
            <a:off x="628448" y="449988"/>
            <a:ext cx="9998285" cy="2999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853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 indent="15337">
              <a:lnSpc>
                <a:spcPct val="113750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Abuse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concept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Reflection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Equation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little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bit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44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70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4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1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</a:p>
        </p:txBody>
      </p:sp>
      <p:sp>
        <p:nvSpPr>
          <p:cNvPr id="153" name="TextBox 153"/>
          <p:cNvSpPr txBox="1"/>
          <p:nvPr/>
        </p:nvSpPr>
        <p:spPr>
          <a:xfrm>
            <a:off x="3273350" y="3454095"/>
            <a:ext cx="9372103" cy="534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0416"/>
              </a:lnSpc>
              <a:tabLst>
                <a:tab pos="1793662" algn="l"/>
              </a:tabLst>
            </a:pPr>
            <a:r>
              <a:rPr lang="en-US" altLang="zh-CN" sz="2500" spc="609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1800" spc="315" dirty="0">
                <a:solidFill>
                  <a:srgbClr val="000000"/>
                </a:solidFill>
                <a:latin typeface="Times New Roman"/>
                <a:ea typeface="Times New Roman"/>
              </a:rPr>
              <a:t>+	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(again,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we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assume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all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directions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are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ec210a"/>
                </a:solidFill>
                <a:latin typeface="Arial"/>
                <a:ea typeface="Arial"/>
              </a:rPr>
              <a:t>pointing</a:t>
            </a:r>
            <a:r>
              <a:rPr lang="en-US" altLang="zh-CN" sz="2400" spc="64" dirty="0">
                <a:solidFill>
                  <a:srgbClr val="ec210a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ec210a"/>
                </a:solidFill>
                <a:latin typeface="Arial"/>
                <a:ea typeface="Arial"/>
              </a:rPr>
              <a:t>outwards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</a:p>
        </p:txBody>
      </p:sp>
      <p:sp>
        <p:nvSpPr>
          <p:cNvPr id="154" name="TextBox 154"/>
          <p:cNvSpPr txBox="1"/>
          <p:nvPr/>
        </p:nvSpPr>
        <p:spPr>
          <a:xfrm>
            <a:off x="643786" y="4610411"/>
            <a:ext cx="10492469" cy="22214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Fancy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is,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still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over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directions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14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So,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course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solve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integration!</a:t>
            </a:r>
          </a:p>
        </p:txBody>
      </p:sp>
      <p:sp>
        <p:nvSpPr>
          <p:cNvPr id="155" name="TextBox 15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56" name="TextBox 156"/>
          <p:cNvSpPr txBox="1"/>
          <p:nvPr/>
        </p:nvSpPr>
        <p:spPr>
          <a:xfrm>
            <a:off x="3020335" y="2329376"/>
            <a:ext cx="3797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57" name="TextBox 157"/>
          <p:cNvSpPr txBox="1"/>
          <p:nvPr/>
        </p:nvSpPr>
        <p:spPr>
          <a:xfrm>
            <a:off x="3888925" y="2947972"/>
            <a:ext cx="6277037" cy="790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42"/>
              </a:lnSpc>
            </a:pPr>
            <a:r>
              <a:rPr lang="en-US" altLang="zh-CN" sz="3600" spc="55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0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·</a:t>
            </a: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Freeform 158"> 
				</p:cNvPr>
          <p:cNvSpPr/>
          <p:nvPr/>
        </p:nvSpPr>
        <p:spPr>
          <a:xfrm>
            <a:off x="8006575" y="4742676"/>
            <a:ext cx="337324" cy="19824"/>
          </a:xfrm>
          <a:custGeom>
            <a:avLst/>
            <a:gdLst>
              <a:gd name="connsiteX0" fmla="*/ 15357 w 337324"/>
              <a:gd name="connsiteY0" fmla="*/ 7944 h 19824"/>
              <a:gd name="connsiteX1" fmla="*/ 340812 w 337324"/>
              <a:gd name="connsiteY1" fmla="*/ 7944 h 1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7324" h="19824">
                <a:moveTo>
                  <a:pt x="15357" y="7944"/>
                </a:moveTo>
                <a:lnTo>
                  <a:pt x="340812" y="7944"/>
                </a:lnTo>
              </a:path>
            </a:pathLst>
          </a:custGeom>
          <a:ln w="14248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159"> 
				</p:cNvPr>
          <p:cNvSpPr/>
          <p:nvPr/>
        </p:nvSpPr>
        <p:spPr>
          <a:xfrm>
            <a:off x="9060675" y="4742676"/>
            <a:ext cx="959624" cy="19824"/>
          </a:xfrm>
          <a:custGeom>
            <a:avLst/>
            <a:gdLst>
              <a:gd name="connsiteX0" fmla="*/ 9935 w 959624"/>
              <a:gd name="connsiteY0" fmla="*/ 7944 h 19824"/>
              <a:gd name="connsiteX1" fmla="*/ 971298 w 959624"/>
              <a:gd name="connsiteY1" fmla="*/ 7944 h 19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9624" h="19824">
                <a:moveTo>
                  <a:pt x="9935" y="7944"/>
                </a:moveTo>
                <a:lnTo>
                  <a:pt x="971298" y="7944"/>
                </a:lnTo>
              </a:path>
            </a:pathLst>
          </a:custGeom>
          <a:ln w="14248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TextBox 160"/>
          <p:cNvSpPr txBox="1"/>
          <p:nvPr/>
        </p:nvSpPr>
        <p:spPr>
          <a:xfrm>
            <a:off x="628448" y="449988"/>
            <a:ext cx="11358456" cy="3380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853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 indent="15337">
              <a:lnSpc>
                <a:spcPct val="113750"/>
              </a:lnSpc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compute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radiance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towards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camera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44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70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4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1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</a:p>
          <a:p>
            <a:pPr marL="0" indent="2644901">
              <a:lnSpc>
                <a:spcPct val="100000"/>
              </a:lnSpc>
            </a:pPr>
            <a:r>
              <a:rPr lang="en-US" altLang="zh-CN" sz="2500" spc="600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1800" spc="315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</p:txBody>
      </p:sp>
      <p:sp>
        <p:nvSpPr>
          <p:cNvPr id="161" name="TextBox 161"/>
          <p:cNvSpPr txBox="1"/>
          <p:nvPr/>
        </p:nvSpPr>
        <p:spPr>
          <a:xfrm>
            <a:off x="650476" y="4396485"/>
            <a:ext cx="476940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integration:</a:t>
            </a:r>
          </a:p>
        </p:txBody>
      </p:sp>
      <p:sp>
        <p:nvSpPr>
          <p:cNvPr id="162" name="TextBox 162"/>
          <p:cNvSpPr txBox="1"/>
          <p:nvPr/>
        </p:nvSpPr>
        <p:spPr>
          <a:xfrm>
            <a:off x="5986688" y="4231496"/>
            <a:ext cx="296541" cy="10194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58520">
              <a:lnSpc>
                <a:spcPct val="100000"/>
              </a:lnSpc>
            </a:pPr>
            <a:r>
              <a:rPr lang="en-US" altLang="zh-CN" sz="1950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950" spc="34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63" name="TextBox 163"/>
          <p:cNvSpPr txBox="1"/>
          <p:nvPr/>
        </p:nvSpPr>
        <p:spPr>
          <a:xfrm>
            <a:off x="8021932" y="4295990"/>
            <a:ext cx="299077" cy="9126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3569">
              <a:lnSpc>
                <a:spcPct val="100000"/>
              </a:lnSpc>
            </a:pPr>
            <a:r>
              <a:rPr lang="en-US" altLang="zh-CN" sz="2800" spc="-1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4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800" spc="22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164" name="TextBox 164"/>
          <p:cNvSpPr txBox="1"/>
          <p:nvPr/>
        </p:nvSpPr>
        <p:spPr>
          <a:xfrm>
            <a:off x="8449631" y="4182951"/>
            <a:ext cx="531321" cy="11719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3031">
              <a:lnSpc>
                <a:spcPct val="100000"/>
              </a:lnSpc>
            </a:pPr>
            <a:r>
              <a:rPr lang="en-US" altLang="zh-CN" sz="1950" spc="354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950" spc="32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1950" spc="345" dirty="0">
                <a:solidFill>
                  <a:srgbClr val="000000"/>
                </a:solidFill>
                <a:latin typeface="Times New Roman"/>
                <a:ea typeface="Times New Roman"/>
              </a:rPr>
              <a:t>=1</a:t>
            </a:r>
          </a:p>
        </p:txBody>
      </p:sp>
      <p:sp>
        <p:nvSpPr>
          <p:cNvPr id="165" name="TextBox 165"/>
          <p:cNvSpPr txBox="1"/>
          <p:nvPr/>
        </p:nvSpPr>
        <p:spPr>
          <a:xfrm>
            <a:off x="9070610" y="4279767"/>
            <a:ext cx="1062648" cy="9718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6791" indent="-16791">
              <a:lnSpc>
                <a:spcPct val="113750"/>
              </a:lnSpc>
            </a:pPr>
            <a:r>
              <a:rPr lang="en-US" altLang="zh-CN" sz="2800" spc="34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800" spc="-5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4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800" spc="74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950" spc="354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2800" spc="34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29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2800" spc="15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800" spc="33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1950" spc="160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2800" spc="15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66" name="TextBox 166"/>
          <p:cNvSpPr txBox="1"/>
          <p:nvPr/>
        </p:nvSpPr>
        <p:spPr>
          <a:xfrm>
            <a:off x="10583710" y="4551766"/>
            <a:ext cx="1718146" cy="6553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3333"/>
              </a:lnSpc>
            </a:pPr>
            <a:r>
              <a:rPr lang="en-US" altLang="zh-CN" sz="3000" spc="29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100" spc="139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21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15" dirty="0">
                <a:solidFill>
                  <a:srgbClr val="000000"/>
                </a:solidFill>
                <a:latin typeface="Times New Roman"/>
                <a:ea typeface="Times New Roman"/>
              </a:rPr>
              <a:t>⇠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67" name="TextBox 167"/>
          <p:cNvSpPr txBox="1"/>
          <p:nvPr/>
        </p:nvSpPr>
        <p:spPr>
          <a:xfrm>
            <a:off x="668302" y="5800138"/>
            <a:ext cx="978768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1666"/>
              </a:lnSpc>
              <a:tabLst>
                <a:tab pos="4252323" algn="l"/>
              </a:tabLst>
            </a:pPr>
            <a:r>
              <a:rPr lang="en-US" altLang="zh-CN" sz="3400" spc="44" dirty="0">
                <a:solidFill>
                  <a:srgbClr val="000000"/>
                </a:solidFill>
                <a:latin typeface="Times New Roman"/>
                <a:ea typeface="Times New Roman"/>
              </a:rPr>
              <a:t>What’s</a:t>
            </a:r>
            <a:r>
              <a:rPr lang="en-US" altLang="zh-CN" sz="3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3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40" dirty="0">
                <a:solidFill>
                  <a:srgbClr val="000000"/>
                </a:solidFill>
                <a:latin typeface="Times New Roman"/>
                <a:ea typeface="Times New Roman"/>
              </a:rPr>
              <a:t>“f(x)”?	</a:t>
            </a:r>
            <a:r>
              <a:rPr lang="en-US" altLang="zh-CN" sz="3600" spc="544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4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1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·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68" name="TextBox 168"/>
          <p:cNvSpPr txBox="1"/>
          <p:nvPr/>
        </p:nvSpPr>
        <p:spPr>
          <a:xfrm>
            <a:off x="668302" y="7050171"/>
            <a:ext cx="8855809" cy="621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  <a:tabLst>
                <a:tab pos="6160015" algn="l"/>
              </a:tabLst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What’s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our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pdf?	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600" spc="2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1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14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6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600" spc="164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600" spc="465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69" name="TextBox 169"/>
          <p:cNvSpPr txBox="1"/>
          <p:nvPr/>
        </p:nvSpPr>
        <p:spPr>
          <a:xfrm>
            <a:off x="4099120" y="7902370"/>
            <a:ext cx="8699946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(assume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hemisphere)</a:t>
            </a:r>
          </a:p>
        </p:txBody>
      </p:sp>
      <p:sp>
        <p:nvSpPr>
          <p:cNvPr id="170" name="TextBox 170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71" name="TextBox 171"/>
          <p:cNvSpPr txBox="1"/>
          <p:nvPr/>
        </p:nvSpPr>
        <p:spPr>
          <a:xfrm>
            <a:off x="3020335" y="2329376"/>
            <a:ext cx="3797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72" name="TextBox 172"/>
          <p:cNvSpPr txBox="1"/>
          <p:nvPr/>
        </p:nvSpPr>
        <p:spPr>
          <a:xfrm>
            <a:off x="3888925" y="2947972"/>
            <a:ext cx="6277037" cy="790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42"/>
              </a:lnSpc>
            </a:pPr>
            <a:r>
              <a:rPr lang="en-US" altLang="zh-CN" sz="3600" spc="55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0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·</a:t>
            </a: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173" name="TextBox 173"/>
          <p:cNvSpPr txBox="1"/>
          <p:nvPr/>
        </p:nvSpPr>
        <p:spPr>
          <a:xfrm>
            <a:off x="5788573" y="4078987"/>
            <a:ext cx="324931" cy="1331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924"/>
              </a:lnSpc>
            </a:pPr>
            <a:r>
              <a:rPr lang="en-US" altLang="zh-CN" sz="2800" spc="-189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74" name="TextBox 174"/>
          <p:cNvSpPr txBox="1"/>
          <p:nvPr/>
        </p:nvSpPr>
        <p:spPr>
          <a:xfrm>
            <a:off x="6347906" y="4563397"/>
            <a:ext cx="1658845" cy="618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5013"/>
              </a:lnSpc>
            </a:pP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2800" spc="18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800" spc="159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2800" spc="18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95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75" name="TextBox 175"/>
          <p:cNvSpPr txBox="1"/>
          <p:nvPr/>
        </p:nvSpPr>
        <p:spPr>
          <a:xfrm>
            <a:off x="8451420" y="4225622"/>
            <a:ext cx="641974" cy="13310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924"/>
              </a:lnSpc>
            </a:pPr>
            <a:r>
              <a:rPr lang="en-US" altLang="zh-CN" sz="2800" spc="199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Freeform 176"> 
				</p:cNvPr>
          <p:cNvSpPr/>
          <p:nvPr/>
        </p:nvSpPr>
        <p:spPr>
          <a:xfrm>
            <a:off x="3038901" y="4626401"/>
            <a:ext cx="415498" cy="21798"/>
          </a:xfrm>
          <a:custGeom>
            <a:avLst/>
            <a:gdLst>
              <a:gd name="connsiteX0" fmla="*/ 9885 w 415498"/>
              <a:gd name="connsiteY0" fmla="*/ 17695 h 21798"/>
              <a:gd name="connsiteX1" fmla="*/ 425526 w 415498"/>
              <a:gd name="connsiteY1" fmla="*/ 17695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5498" h="21798">
                <a:moveTo>
                  <a:pt x="9885" y="17695"/>
                </a:moveTo>
                <a:lnTo>
                  <a:pt x="425526" y="17695"/>
                </a:lnTo>
              </a:path>
            </a:pathLst>
          </a:custGeom>
          <a:ln w="1819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TextBox 177"/>
          <p:cNvSpPr txBox="1"/>
          <p:nvPr/>
        </p:nvSpPr>
        <p:spPr>
          <a:xfrm>
            <a:off x="628448" y="449988"/>
            <a:ext cx="8485730" cy="33800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853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 indent="15337">
              <a:lnSpc>
                <a:spcPct val="113750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So,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general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44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70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4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1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</a:p>
          <a:p>
            <a:pPr marL="0" indent="2644901">
              <a:lnSpc>
                <a:spcPct val="100000"/>
              </a:lnSpc>
            </a:pPr>
            <a:r>
              <a:rPr lang="en-US" altLang="zh-CN" sz="2500" spc="600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1800" spc="315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</p:txBody>
      </p:sp>
      <p:sp>
        <p:nvSpPr>
          <p:cNvPr id="178" name="TextBox 178"/>
          <p:cNvSpPr txBox="1"/>
          <p:nvPr/>
        </p:nvSpPr>
        <p:spPr>
          <a:xfrm>
            <a:off x="2513360" y="4404981"/>
            <a:ext cx="366591" cy="788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3750"/>
              </a:lnSpc>
            </a:pPr>
            <a:r>
              <a:rPr lang="en-US" altLang="zh-CN" sz="3600" spc="-25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79" name="TextBox 179"/>
          <p:cNvSpPr txBox="1"/>
          <p:nvPr/>
        </p:nvSpPr>
        <p:spPr>
          <a:xfrm>
            <a:off x="3048786" y="4061638"/>
            <a:ext cx="378434" cy="1169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3954">
              <a:lnSpc>
                <a:spcPct val="100000"/>
              </a:lnSpc>
            </a:pPr>
            <a:r>
              <a:rPr lang="en-US" altLang="zh-CN" sz="3600" spc="-2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26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180" name="TextBox 180"/>
          <p:cNvSpPr txBox="1"/>
          <p:nvPr/>
        </p:nvSpPr>
        <p:spPr>
          <a:xfrm>
            <a:off x="3628927" y="3918377"/>
            <a:ext cx="602616" cy="1487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3685">
              <a:lnSpc>
                <a:spcPct val="100000"/>
              </a:lnSpc>
            </a:pPr>
            <a:r>
              <a:rPr lang="en-US" altLang="zh-CN" sz="2500" spc="4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500" spc="26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500" spc="505" dirty="0">
                <a:solidFill>
                  <a:srgbClr val="000000"/>
                </a:solidFill>
                <a:latin typeface="Times New Roman"/>
                <a:ea typeface="Times New Roman"/>
              </a:rPr>
              <a:t>=1</a:t>
            </a:r>
          </a:p>
        </p:txBody>
      </p:sp>
      <p:sp>
        <p:nvSpPr>
          <p:cNvPr id="181" name="TextBox 181"/>
          <p:cNvSpPr txBox="1"/>
          <p:nvPr/>
        </p:nvSpPr>
        <p:spPr>
          <a:xfrm>
            <a:off x="4383490" y="4246591"/>
            <a:ext cx="7871003" cy="17052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2195108" indent="-2195108">
              <a:lnSpc>
                <a:spcPct val="95416"/>
              </a:lnSpc>
            </a:pPr>
            <a:r>
              <a:rPr lang="en-US" altLang="zh-CN" sz="3600" spc="544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1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·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6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79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00"/>
              </a:lnSpc>
            </a:pPr>
            <a:endParaRPr lang="en-US" dirty="0" smtClean="0"/>
          </a:p>
          <a:p>
            <a:pPr marL="0" indent="2975106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(note: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abuse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notation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little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bit</a:t>
            </a:r>
            <a:r>
              <a:rPr lang="en-US" altLang="zh-CN" sz="24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i)</a:t>
            </a:r>
          </a:p>
        </p:txBody>
      </p:sp>
      <p:sp>
        <p:nvSpPr>
          <p:cNvPr id="182" name="TextBox 182"/>
          <p:cNvSpPr txBox="1"/>
          <p:nvPr/>
        </p:nvSpPr>
        <p:spPr>
          <a:xfrm>
            <a:off x="668302" y="6261831"/>
            <a:ext cx="9700987" cy="13409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mean?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correct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shading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direct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illumination!</a:t>
            </a:r>
          </a:p>
        </p:txBody>
      </p:sp>
      <p:sp>
        <p:nvSpPr>
          <p:cNvPr id="183" name="TextBox 18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84" name="TextBox 184"/>
          <p:cNvSpPr txBox="1"/>
          <p:nvPr/>
        </p:nvSpPr>
        <p:spPr>
          <a:xfrm>
            <a:off x="3020335" y="2329376"/>
            <a:ext cx="3797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85" name="TextBox 185"/>
          <p:cNvSpPr txBox="1"/>
          <p:nvPr/>
        </p:nvSpPr>
        <p:spPr>
          <a:xfrm>
            <a:off x="3888925" y="2947972"/>
            <a:ext cx="6277037" cy="790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42"/>
              </a:lnSpc>
            </a:pPr>
            <a:r>
              <a:rPr lang="en-US" altLang="zh-CN" sz="3600" spc="55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0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·</a:t>
            </a: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186" name="TextBox 186"/>
          <p:cNvSpPr txBox="1"/>
          <p:nvPr/>
        </p:nvSpPr>
        <p:spPr>
          <a:xfrm>
            <a:off x="3595003" y="3973607"/>
            <a:ext cx="7846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253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Freeform 187"> 
				</p:cNvPr>
          <p:cNvSpPr/>
          <p:nvPr/>
        </p:nvSpPr>
        <p:spPr>
          <a:xfrm>
            <a:off x="3115101" y="2353101"/>
            <a:ext cx="428198" cy="21798"/>
          </a:xfrm>
          <a:custGeom>
            <a:avLst/>
            <a:gdLst>
              <a:gd name="connsiteX0" fmla="*/ 15709 w 428198"/>
              <a:gd name="connsiteY0" fmla="*/ 9325 h 21798"/>
              <a:gd name="connsiteX1" fmla="*/ 431350 w 428198"/>
              <a:gd name="connsiteY1" fmla="*/ 9325 h 217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28198" h="21798">
                <a:moveTo>
                  <a:pt x="15709" y="9325"/>
                </a:moveTo>
                <a:lnTo>
                  <a:pt x="431350" y="9325"/>
                </a:lnTo>
              </a:path>
            </a:pathLst>
          </a:custGeom>
          <a:ln w="1819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TextBox 188"/>
          <p:cNvSpPr txBox="1"/>
          <p:nvPr/>
        </p:nvSpPr>
        <p:spPr>
          <a:xfrm>
            <a:off x="668301" y="449988"/>
            <a:ext cx="856017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Simple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</a:p>
        </p:txBody>
      </p:sp>
      <p:sp>
        <p:nvSpPr>
          <p:cNvPr id="189" name="TextBox 189"/>
          <p:cNvSpPr txBox="1"/>
          <p:nvPr/>
        </p:nvSpPr>
        <p:spPr>
          <a:xfrm>
            <a:off x="684288" y="2123310"/>
            <a:ext cx="2277642" cy="7886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3750"/>
              </a:lnSpc>
            </a:pPr>
            <a:r>
              <a:rPr lang="en-US" altLang="zh-CN" sz="3600" spc="309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17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18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17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00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90" name="TextBox 190"/>
          <p:cNvSpPr txBox="1"/>
          <p:nvPr/>
        </p:nvSpPr>
        <p:spPr>
          <a:xfrm>
            <a:off x="3130811" y="1779967"/>
            <a:ext cx="378434" cy="11691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3909">
              <a:lnSpc>
                <a:spcPct val="100000"/>
              </a:lnSpc>
            </a:pPr>
            <a:r>
              <a:rPr lang="en-US" altLang="zh-CN" sz="3600" spc="-2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26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</p:txBody>
      </p:sp>
      <p:sp>
        <p:nvSpPr>
          <p:cNvPr id="191" name="TextBox 191"/>
          <p:cNvSpPr txBox="1"/>
          <p:nvPr/>
        </p:nvSpPr>
        <p:spPr>
          <a:xfrm>
            <a:off x="3710952" y="1636705"/>
            <a:ext cx="602616" cy="14877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33685">
              <a:lnSpc>
                <a:spcPct val="100000"/>
              </a:lnSpc>
            </a:pPr>
            <a:r>
              <a:rPr lang="en-US" altLang="zh-CN" sz="2500" spc="45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500" spc="26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2500" spc="505" dirty="0">
                <a:solidFill>
                  <a:srgbClr val="000000"/>
                </a:solidFill>
                <a:latin typeface="Times New Roman"/>
                <a:ea typeface="Times New Roman"/>
              </a:rPr>
              <a:t>=1</a:t>
            </a:r>
          </a:p>
        </p:txBody>
      </p:sp>
      <p:sp>
        <p:nvSpPr>
          <p:cNvPr id="192" name="TextBox 192"/>
          <p:cNvSpPr txBox="1"/>
          <p:nvPr/>
        </p:nvSpPr>
        <p:spPr>
          <a:xfrm>
            <a:off x="4465515" y="1964919"/>
            <a:ext cx="5535364" cy="10515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2195063" indent="-2195063">
              <a:lnSpc>
                <a:spcPct val="95416"/>
              </a:lnSpc>
            </a:pPr>
            <a:r>
              <a:rPr lang="en-US" altLang="zh-CN" sz="3600" spc="544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1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·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56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79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1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93" name="TextBox 193"/>
          <p:cNvSpPr txBox="1"/>
          <p:nvPr/>
        </p:nvSpPr>
        <p:spPr>
          <a:xfrm>
            <a:off x="668302" y="3706173"/>
            <a:ext cx="11535675" cy="47275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400" dirty="0">
                <a:solidFill>
                  <a:srgbClr val="000000"/>
                </a:solidFill>
                <a:latin typeface="Times New Roman"/>
                <a:ea typeface="Times New Roman"/>
              </a:rPr>
              <a:t>shade(p,</a:t>
            </a:r>
            <a:r>
              <a:rPr lang="en-US" altLang="zh-CN" sz="2800" spc="9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00" dirty="0">
                <a:solidFill>
                  <a:srgbClr val="000000"/>
                </a:solidFill>
                <a:latin typeface="Times New Roman"/>
                <a:ea typeface="Times New Roman"/>
              </a:rPr>
              <a:t>wo)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hangingPunct="0" marL="800099">
              <a:lnSpc>
                <a:spcPct val="143750"/>
              </a:lnSpc>
            </a:pP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59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90" dirty="0">
                <a:solidFill>
                  <a:srgbClr val="000000"/>
                </a:solidFill>
                <a:latin typeface="Times New Roman"/>
                <a:ea typeface="Times New Roman"/>
              </a:rPr>
              <a:t>directions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80" dirty="0">
                <a:solidFill>
                  <a:srgbClr val="000000"/>
                </a:solidFill>
                <a:latin typeface="Times New Roman"/>
                <a:ea typeface="Times New Roman"/>
              </a:rPr>
              <a:t>wi~pdf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619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28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8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65" dirty="0">
                <a:solidFill>
                  <a:srgbClr val="000000"/>
                </a:solidFill>
                <a:latin typeface="Times New Roman"/>
                <a:ea typeface="Times New Roman"/>
              </a:rPr>
              <a:t>0.0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0" indent="800099">
              <a:lnSpc>
                <a:spcPct val="100000"/>
              </a:lnSpc>
            </a:pP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800" spc="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800" spc="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5" dirty="0">
                <a:solidFill>
                  <a:srgbClr val="000000"/>
                </a:solidFill>
                <a:latin typeface="Times New Roman"/>
                <a:ea typeface="Times New Roman"/>
              </a:rPr>
              <a:t>wi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hangingPunct="0" marL="1473199">
              <a:lnSpc>
                <a:spcPct val="143750"/>
              </a:lnSpc>
            </a:pPr>
            <a:r>
              <a:rPr lang="en-US" altLang="zh-CN" sz="2800" spc="700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44" dirty="0">
                <a:solidFill>
                  <a:srgbClr val="000000"/>
                </a:solidFill>
                <a:latin typeface="Times New Roman"/>
                <a:ea typeface="Times New Roman"/>
              </a:rPr>
              <a:t>r(p,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wi)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1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0" indent="2133599">
              <a:lnSpc>
                <a:spcPct val="100000"/>
              </a:lnSpc>
            </a:pPr>
            <a:r>
              <a:rPr lang="en-US" altLang="zh-CN" sz="2800" spc="814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35" dirty="0">
                <a:solidFill>
                  <a:srgbClr val="000000"/>
                </a:solidFill>
                <a:latin typeface="Times New Roman"/>
                <a:ea typeface="Times New Roman"/>
              </a:rPr>
              <a:t>+=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5" dirty="0">
                <a:solidFill>
                  <a:srgbClr val="000000"/>
                </a:solidFill>
                <a:latin typeface="Times New Roman"/>
                <a:ea typeface="Times New Roman"/>
              </a:rPr>
              <a:t>(1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75" dirty="0">
                <a:solidFill>
                  <a:srgbClr val="000000"/>
                </a:solidFill>
                <a:latin typeface="Times New Roman"/>
                <a:ea typeface="Times New Roman"/>
              </a:rPr>
              <a:t>N)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0" dirty="0">
                <a:solidFill>
                  <a:srgbClr val="000000"/>
                </a:solidFill>
                <a:latin typeface="Times New Roman"/>
                <a:ea typeface="Times New Roman"/>
              </a:rPr>
              <a:t>L_i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69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25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30" dirty="0">
                <a:solidFill>
                  <a:srgbClr val="ec210a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7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0" dirty="0">
                <a:solidFill>
                  <a:srgbClr val="ec210a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800099">
              <a:lnSpc>
                <a:spcPct val="100000"/>
              </a:lnSpc>
            </a:pPr>
            <a:r>
              <a:rPr lang="en-US" altLang="zh-CN" sz="2800" spc="31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800" spc="9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5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</a:p>
        </p:txBody>
      </p:sp>
      <p:sp>
        <p:nvSpPr>
          <p:cNvPr id="194" name="TextBox 194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95" name="TextBox 195"/>
          <p:cNvSpPr txBox="1"/>
          <p:nvPr/>
        </p:nvSpPr>
        <p:spPr>
          <a:xfrm>
            <a:off x="3677027" y="1691935"/>
            <a:ext cx="7846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253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" name="Picture 19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380" y="4617720"/>
            <a:ext cx="2994660" cy="2042160"/>
          </a:xfrm>
          <a:prstGeom prst="rect">
            <a:avLst/>
          </a:prstGeom>
        </p:spPr>
      </p:pic>
      <p:sp>
        <p:nvSpPr>
          <p:cNvPr id="197" name="Freeform 197"> 
				</p:cNvPr>
          <p:cNvSpPr/>
          <p:nvPr/>
        </p:nvSpPr>
        <p:spPr>
          <a:xfrm>
            <a:off x="5283200" y="6273800"/>
            <a:ext cx="927100" cy="254000"/>
          </a:xfrm>
          <a:custGeom>
            <a:avLst/>
            <a:gdLst>
              <a:gd name="connsiteX0" fmla="*/ 29586 w 927100"/>
              <a:gd name="connsiteY0" fmla="*/ 262215 h 254000"/>
              <a:gd name="connsiteX1" fmla="*/ 495184 w 927100"/>
              <a:gd name="connsiteY1" fmla="*/ 31495 h 254000"/>
              <a:gd name="connsiteX2" fmla="*/ 932276 w 927100"/>
              <a:gd name="connsiteY2" fmla="*/ 240511 h 25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254000">
                <a:moveTo>
                  <a:pt x="29586" y="262215"/>
                </a:moveTo>
                <a:cubicBezTo>
                  <a:pt x="141908" y="116776"/>
                  <a:pt x="314272" y="31364"/>
                  <a:pt x="495184" y="31495"/>
                </a:cubicBezTo>
                <a:cubicBezTo>
                  <a:pt x="665881" y="31619"/>
                  <a:pt x="826029" y="108201"/>
                  <a:pt x="932276" y="240511"/>
                </a:cubicBezTo>
              </a:path>
            </a:pathLst>
          </a:custGeom>
          <a:ln w="507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198"> 
				</p:cNvPr>
          <p:cNvSpPr/>
          <p:nvPr/>
        </p:nvSpPr>
        <p:spPr>
          <a:xfrm>
            <a:off x="6261100" y="3594100"/>
            <a:ext cx="914400" cy="304800"/>
          </a:xfrm>
          <a:custGeom>
            <a:avLst/>
            <a:gdLst>
              <a:gd name="connsiteX0" fmla="*/ 922039 w 914400"/>
              <a:gd name="connsiteY0" fmla="*/ 29466 h 304800"/>
              <a:gd name="connsiteX1" fmla="*/ 488445 w 914400"/>
              <a:gd name="connsiteY1" fmla="*/ 315838 h 304800"/>
              <a:gd name="connsiteX2" fmla="*/ 28915 w 914400"/>
              <a:gd name="connsiteY2" fmla="*/ 162316 h 30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14400" h="304800">
                <a:moveTo>
                  <a:pt x="922039" y="29466"/>
                </a:moveTo>
                <a:cubicBezTo>
                  <a:pt x="828509" y="187645"/>
                  <a:pt x="667992" y="293660"/>
                  <a:pt x="488445" y="315838"/>
                </a:cubicBezTo>
                <a:cubicBezTo>
                  <a:pt x="319035" y="336764"/>
                  <a:pt x="150667" y="280515"/>
                  <a:pt x="28915" y="162316"/>
                </a:cubicBez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199"> 
				</p:cNvPr>
          <p:cNvSpPr/>
          <p:nvPr/>
        </p:nvSpPr>
        <p:spPr>
          <a:xfrm>
            <a:off x="8699500" y="5791200"/>
            <a:ext cx="749300" cy="571500"/>
          </a:xfrm>
          <a:custGeom>
            <a:avLst/>
            <a:gdLst>
              <a:gd name="connsiteX0" fmla="*/ 29012 w 749300"/>
              <a:gd name="connsiteY0" fmla="*/ 572816 h 571500"/>
              <a:gd name="connsiteX1" fmla="*/ 275800 w 749300"/>
              <a:gd name="connsiteY1" fmla="*/ 115532 h 571500"/>
              <a:gd name="connsiteX2" fmla="*/ 753331 w 749300"/>
              <a:gd name="connsiteY2" fmla="*/ 33667 h 57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49300" h="571500">
                <a:moveTo>
                  <a:pt x="29012" y="572816"/>
                </a:moveTo>
                <a:cubicBezTo>
                  <a:pt x="36686" y="389215"/>
                  <a:pt x="128048" y="219928"/>
                  <a:pt x="275800" y="115532"/>
                </a:cubicBezTo>
                <a:cubicBezTo>
                  <a:pt x="415211" y="17031"/>
                  <a:pt x="590174" y="-12963"/>
                  <a:pt x="753331" y="33667"/>
                </a:cubicBez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 200"> 
				</p:cNvPr>
          <p:cNvSpPr/>
          <p:nvPr/>
        </p:nvSpPr>
        <p:spPr>
          <a:xfrm>
            <a:off x="10439400" y="2997200"/>
            <a:ext cx="762000" cy="762000"/>
          </a:xfrm>
          <a:custGeom>
            <a:avLst/>
            <a:gdLst>
              <a:gd name="connsiteX0" fmla="*/ 768221 w 762000"/>
              <a:gd name="connsiteY0" fmla="*/ 33733 h 762000"/>
              <a:gd name="connsiteX1" fmla="*/ 768221 w 762000"/>
              <a:gd name="connsiteY1" fmla="*/ 772884 h 762000"/>
              <a:gd name="connsiteX2" fmla="*/ 29070 w 762000"/>
              <a:gd name="connsiteY2" fmla="*/ 772884 h 762000"/>
              <a:gd name="connsiteX3" fmla="*/ 29070 w 762000"/>
              <a:gd name="connsiteY3" fmla="*/ 33733 h 762000"/>
              <a:gd name="connsiteX4" fmla="*/ 768221 w 762000"/>
              <a:gd name="connsiteY4" fmla="*/ 33733 h 762000"/>
              <a:gd name="connsiteX5" fmla="*/ 768221 w 762000"/>
              <a:gd name="connsiteY5" fmla="*/ 33733 h 76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0" h="762000">
                <a:moveTo>
                  <a:pt x="768221" y="33733"/>
                </a:moveTo>
                <a:cubicBezTo>
                  <a:pt x="972332" y="237844"/>
                  <a:pt x="972332" y="568773"/>
                  <a:pt x="768221" y="772884"/>
                </a:cubicBezTo>
                <a:cubicBezTo>
                  <a:pt x="564110" y="976995"/>
                  <a:pt x="233181" y="976995"/>
                  <a:pt x="29070" y="772884"/>
                </a:cubicBezTo>
                <a:cubicBezTo>
                  <a:pt x="-175040" y="568773"/>
                  <a:pt x="-175040" y="237844"/>
                  <a:pt x="29070" y="33733"/>
                </a:cubicBezTo>
                <a:cubicBezTo>
                  <a:pt x="233181" y="-170377"/>
                  <a:pt x="564110" y="-170377"/>
                  <a:pt x="768221" y="33733"/>
                </a:cubicBezTo>
                <a:lnTo>
                  <a:pt x="768221" y="337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 201"> 
				</p:cNvPr>
          <p:cNvSpPr/>
          <p:nvPr/>
        </p:nvSpPr>
        <p:spPr>
          <a:xfrm>
            <a:off x="10769600" y="4000500"/>
            <a:ext cx="101600" cy="381000"/>
          </a:xfrm>
          <a:custGeom>
            <a:avLst/>
            <a:gdLst>
              <a:gd name="connsiteX0" fmla="*/ 59733 w 101600"/>
              <a:gd name="connsiteY0" fmla="*/ 257616 h 381000"/>
              <a:gd name="connsiteX1" fmla="*/ 25990 w 101600"/>
              <a:gd name="connsiteY1" fmla="*/ 257616 h 381000"/>
              <a:gd name="connsiteX2" fmla="*/ 68445 w 101600"/>
              <a:gd name="connsiteY2" fmla="*/ 393501 h 381000"/>
              <a:gd name="connsiteX3" fmla="*/ 110898 w 101600"/>
              <a:gd name="connsiteY3" fmla="*/ 257616 h 381000"/>
              <a:gd name="connsiteX4" fmla="*/ 77156 w 101600"/>
              <a:gd name="connsiteY4" fmla="*/ 257616 h 381000"/>
              <a:gd name="connsiteX5" fmla="*/ 77156 w 101600"/>
              <a:gd name="connsiteY5" fmla="*/ 33596 h 381000"/>
              <a:gd name="connsiteX6" fmla="*/ 59733 w 101600"/>
              <a:gd name="connsiteY6" fmla="*/ 33596 h 381000"/>
              <a:gd name="connsiteX7" fmla="*/ 59733 w 101600"/>
              <a:gd name="connsiteY7" fmla="*/ 257616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600" h="381000">
                <a:moveTo>
                  <a:pt x="59733" y="257616"/>
                </a:moveTo>
                <a:lnTo>
                  <a:pt x="25990" y="257616"/>
                </a:lnTo>
                <a:lnTo>
                  <a:pt x="68445" y="393501"/>
                </a:lnTo>
                <a:lnTo>
                  <a:pt x="110898" y="257616"/>
                </a:lnTo>
                <a:lnTo>
                  <a:pt x="77156" y="257616"/>
                </a:lnTo>
                <a:lnTo>
                  <a:pt x="77156" y="33596"/>
                </a:lnTo>
                <a:lnTo>
                  <a:pt x="59733" y="33596"/>
                </a:lnTo>
                <a:lnTo>
                  <a:pt x="59733" y="25761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 202"> 
				</p:cNvPr>
          <p:cNvSpPr/>
          <p:nvPr/>
        </p:nvSpPr>
        <p:spPr>
          <a:xfrm>
            <a:off x="11404600" y="3327400"/>
            <a:ext cx="393700" cy="114300"/>
          </a:xfrm>
          <a:custGeom>
            <a:avLst/>
            <a:gdLst>
              <a:gd name="connsiteX0" fmla="*/ 259789 w 393700"/>
              <a:gd name="connsiteY0" fmla="*/ 81820 h 114300"/>
              <a:gd name="connsiteX1" fmla="*/ 259789 w 393700"/>
              <a:gd name="connsiteY1" fmla="*/ 115563 h 114300"/>
              <a:gd name="connsiteX2" fmla="*/ 395675 w 393700"/>
              <a:gd name="connsiteY2" fmla="*/ 73109 h 114300"/>
              <a:gd name="connsiteX3" fmla="*/ 259789 w 393700"/>
              <a:gd name="connsiteY3" fmla="*/ 30654 h 114300"/>
              <a:gd name="connsiteX4" fmla="*/ 259789 w 393700"/>
              <a:gd name="connsiteY4" fmla="*/ 64396 h 114300"/>
              <a:gd name="connsiteX5" fmla="*/ 35770 w 393700"/>
              <a:gd name="connsiteY5" fmla="*/ 64396 h 114300"/>
              <a:gd name="connsiteX6" fmla="*/ 35770 w 393700"/>
              <a:gd name="connsiteY6" fmla="*/ 81820 h 114300"/>
              <a:gd name="connsiteX7" fmla="*/ 259789 w 393700"/>
              <a:gd name="connsiteY7" fmla="*/ 81820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3700" h="114300">
                <a:moveTo>
                  <a:pt x="259789" y="81820"/>
                </a:moveTo>
                <a:lnTo>
                  <a:pt x="259789" y="115563"/>
                </a:lnTo>
                <a:lnTo>
                  <a:pt x="395675" y="73109"/>
                </a:lnTo>
                <a:lnTo>
                  <a:pt x="259789" y="30654"/>
                </a:lnTo>
                <a:lnTo>
                  <a:pt x="259789" y="64396"/>
                </a:lnTo>
                <a:lnTo>
                  <a:pt x="35770" y="64396"/>
                </a:lnTo>
                <a:lnTo>
                  <a:pt x="35770" y="81820"/>
                </a:lnTo>
                <a:lnTo>
                  <a:pt x="259789" y="8182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 203"> 
				</p:cNvPr>
          <p:cNvSpPr/>
          <p:nvPr/>
        </p:nvSpPr>
        <p:spPr>
          <a:xfrm>
            <a:off x="9842500" y="3327400"/>
            <a:ext cx="381000" cy="114300"/>
          </a:xfrm>
          <a:custGeom>
            <a:avLst/>
            <a:gdLst>
              <a:gd name="connsiteX0" fmla="*/ 169202 w 381000"/>
              <a:gd name="connsiteY0" fmla="*/ 64396 h 114300"/>
              <a:gd name="connsiteX1" fmla="*/ 169202 w 381000"/>
              <a:gd name="connsiteY1" fmla="*/ 30654 h 114300"/>
              <a:gd name="connsiteX2" fmla="*/ 33317 w 381000"/>
              <a:gd name="connsiteY2" fmla="*/ 73109 h 114300"/>
              <a:gd name="connsiteX3" fmla="*/ 169202 w 381000"/>
              <a:gd name="connsiteY3" fmla="*/ 115563 h 114300"/>
              <a:gd name="connsiteX4" fmla="*/ 169202 w 381000"/>
              <a:gd name="connsiteY4" fmla="*/ 81820 h 114300"/>
              <a:gd name="connsiteX5" fmla="*/ 393220 w 381000"/>
              <a:gd name="connsiteY5" fmla="*/ 81820 h 114300"/>
              <a:gd name="connsiteX6" fmla="*/ 393220 w 381000"/>
              <a:gd name="connsiteY6" fmla="*/ 64396 h 114300"/>
              <a:gd name="connsiteX7" fmla="*/ 169202 w 381000"/>
              <a:gd name="connsiteY7" fmla="*/ 64396 h 11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81000" h="114300">
                <a:moveTo>
                  <a:pt x="169202" y="64396"/>
                </a:moveTo>
                <a:lnTo>
                  <a:pt x="169202" y="30654"/>
                </a:lnTo>
                <a:lnTo>
                  <a:pt x="33317" y="73109"/>
                </a:lnTo>
                <a:lnTo>
                  <a:pt x="169202" y="115563"/>
                </a:lnTo>
                <a:lnTo>
                  <a:pt x="169202" y="81820"/>
                </a:lnTo>
                <a:lnTo>
                  <a:pt x="393220" y="81820"/>
                </a:lnTo>
                <a:lnTo>
                  <a:pt x="393220" y="64396"/>
                </a:lnTo>
                <a:lnTo>
                  <a:pt x="169202" y="6439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4"> 
				</p:cNvPr>
          <p:cNvSpPr/>
          <p:nvPr/>
        </p:nvSpPr>
        <p:spPr>
          <a:xfrm>
            <a:off x="10769600" y="2374900"/>
            <a:ext cx="101600" cy="381000"/>
          </a:xfrm>
          <a:custGeom>
            <a:avLst/>
            <a:gdLst>
              <a:gd name="connsiteX0" fmla="*/ 77156 w 101600"/>
              <a:gd name="connsiteY0" fmla="*/ 168000 h 381000"/>
              <a:gd name="connsiteX1" fmla="*/ 110898 w 101600"/>
              <a:gd name="connsiteY1" fmla="*/ 168000 h 381000"/>
              <a:gd name="connsiteX2" fmla="*/ 68445 w 101600"/>
              <a:gd name="connsiteY2" fmla="*/ 32116 h 381000"/>
              <a:gd name="connsiteX3" fmla="*/ 25990 w 101600"/>
              <a:gd name="connsiteY3" fmla="*/ 168000 h 381000"/>
              <a:gd name="connsiteX4" fmla="*/ 59733 w 101600"/>
              <a:gd name="connsiteY4" fmla="*/ 168000 h 381000"/>
              <a:gd name="connsiteX5" fmla="*/ 59733 w 101600"/>
              <a:gd name="connsiteY5" fmla="*/ 392019 h 381000"/>
              <a:gd name="connsiteX6" fmla="*/ 77156 w 101600"/>
              <a:gd name="connsiteY6" fmla="*/ 392019 h 381000"/>
              <a:gd name="connsiteX7" fmla="*/ 77156 w 101600"/>
              <a:gd name="connsiteY7" fmla="*/ 16800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1600" h="381000">
                <a:moveTo>
                  <a:pt x="77156" y="168000"/>
                </a:moveTo>
                <a:lnTo>
                  <a:pt x="110898" y="168000"/>
                </a:lnTo>
                <a:lnTo>
                  <a:pt x="68445" y="32116"/>
                </a:lnTo>
                <a:lnTo>
                  <a:pt x="25990" y="168000"/>
                </a:lnTo>
                <a:lnTo>
                  <a:pt x="59733" y="168000"/>
                </a:lnTo>
                <a:lnTo>
                  <a:pt x="59733" y="392019"/>
                </a:lnTo>
                <a:lnTo>
                  <a:pt x="77156" y="392019"/>
                </a:lnTo>
                <a:lnTo>
                  <a:pt x="77156" y="16800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 205"> 
				</p:cNvPr>
          <p:cNvSpPr/>
          <p:nvPr/>
        </p:nvSpPr>
        <p:spPr>
          <a:xfrm>
            <a:off x="11176000" y="2667000"/>
            <a:ext cx="292100" cy="279400"/>
          </a:xfrm>
          <a:custGeom>
            <a:avLst/>
            <a:gdLst>
              <a:gd name="connsiteX0" fmla="*/ 207528 w 292100"/>
              <a:gd name="connsiteY0" fmla="*/ 131346 h 279400"/>
              <a:gd name="connsiteX1" fmla="*/ 231388 w 292100"/>
              <a:gd name="connsiteY1" fmla="*/ 155206 h 279400"/>
              <a:gd name="connsiteX2" fmla="*/ 297453 w 292100"/>
              <a:gd name="connsiteY2" fmla="*/ 29100 h 279400"/>
              <a:gd name="connsiteX3" fmla="*/ 171348 w 292100"/>
              <a:gd name="connsiteY3" fmla="*/ 95166 h 279400"/>
              <a:gd name="connsiteX4" fmla="*/ 195208 w 292100"/>
              <a:gd name="connsiteY4" fmla="*/ 119027 h 279400"/>
              <a:gd name="connsiteX5" fmla="*/ 36803 w 292100"/>
              <a:gd name="connsiteY5" fmla="*/ 277431 h 279400"/>
              <a:gd name="connsiteX6" fmla="*/ 49123 w 292100"/>
              <a:gd name="connsiteY6" fmla="*/ 289752 h 279400"/>
              <a:gd name="connsiteX7" fmla="*/ 207528 w 292100"/>
              <a:gd name="connsiteY7" fmla="*/ 131346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100" h="279400">
                <a:moveTo>
                  <a:pt x="207528" y="131346"/>
                </a:moveTo>
                <a:lnTo>
                  <a:pt x="231388" y="155206"/>
                </a:lnTo>
                <a:lnTo>
                  <a:pt x="297453" y="29100"/>
                </a:lnTo>
                <a:lnTo>
                  <a:pt x="171348" y="95166"/>
                </a:lnTo>
                <a:lnTo>
                  <a:pt x="195208" y="119027"/>
                </a:lnTo>
                <a:lnTo>
                  <a:pt x="36803" y="277431"/>
                </a:lnTo>
                <a:lnTo>
                  <a:pt x="49123" y="289752"/>
                </a:lnTo>
                <a:lnTo>
                  <a:pt x="207528" y="131346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 206"> 
				</p:cNvPr>
          <p:cNvSpPr/>
          <p:nvPr/>
        </p:nvSpPr>
        <p:spPr>
          <a:xfrm>
            <a:off x="11176000" y="3810000"/>
            <a:ext cx="292100" cy="292100"/>
          </a:xfrm>
          <a:custGeom>
            <a:avLst/>
            <a:gdLst>
              <a:gd name="connsiteX0" fmla="*/ 195208 w 292100"/>
              <a:gd name="connsiteY0" fmla="*/ 204990 h 292100"/>
              <a:gd name="connsiteX1" fmla="*/ 171348 w 292100"/>
              <a:gd name="connsiteY1" fmla="*/ 228850 h 292100"/>
              <a:gd name="connsiteX2" fmla="*/ 297453 w 292100"/>
              <a:gd name="connsiteY2" fmla="*/ 294916 h 292100"/>
              <a:gd name="connsiteX3" fmla="*/ 231388 w 292100"/>
              <a:gd name="connsiteY3" fmla="*/ 168811 h 292100"/>
              <a:gd name="connsiteX4" fmla="*/ 207528 w 292100"/>
              <a:gd name="connsiteY4" fmla="*/ 192670 h 292100"/>
              <a:gd name="connsiteX5" fmla="*/ 49123 w 292100"/>
              <a:gd name="connsiteY5" fmla="*/ 34266 h 292100"/>
              <a:gd name="connsiteX6" fmla="*/ 36803 w 292100"/>
              <a:gd name="connsiteY6" fmla="*/ 46586 h 292100"/>
              <a:gd name="connsiteX7" fmla="*/ 195208 w 292100"/>
              <a:gd name="connsiteY7" fmla="*/ 20499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2100" h="292100">
                <a:moveTo>
                  <a:pt x="195208" y="204990"/>
                </a:moveTo>
                <a:lnTo>
                  <a:pt x="171348" y="228850"/>
                </a:lnTo>
                <a:lnTo>
                  <a:pt x="297453" y="294916"/>
                </a:lnTo>
                <a:lnTo>
                  <a:pt x="231388" y="168811"/>
                </a:lnTo>
                <a:lnTo>
                  <a:pt x="207528" y="192670"/>
                </a:lnTo>
                <a:lnTo>
                  <a:pt x="49123" y="34266"/>
                </a:lnTo>
                <a:lnTo>
                  <a:pt x="36803" y="46586"/>
                </a:lnTo>
                <a:lnTo>
                  <a:pt x="195208" y="20499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 207"> 
				</p:cNvPr>
          <p:cNvSpPr/>
          <p:nvPr/>
        </p:nvSpPr>
        <p:spPr>
          <a:xfrm>
            <a:off x="10172700" y="3810000"/>
            <a:ext cx="279400" cy="292100"/>
          </a:xfrm>
          <a:custGeom>
            <a:avLst/>
            <a:gdLst>
              <a:gd name="connsiteX0" fmla="*/ 119864 w 279400"/>
              <a:gd name="connsiteY0" fmla="*/ 192670 h 292100"/>
              <a:gd name="connsiteX1" fmla="*/ 96003 w 279400"/>
              <a:gd name="connsiteY1" fmla="*/ 168811 h 292100"/>
              <a:gd name="connsiteX2" fmla="*/ 29937 w 279400"/>
              <a:gd name="connsiteY2" fmla="*/ 294916 h 292100"/>
              <a:gd name="connsiteX3" fmla="*/ 156043 w 279400"/>
              <a:gd name="connsiteY3" fmla="*/ 228850 h 292100"/>
              <a:gd name="connsiteX4" fmla="*/ 132184 w 279400"/>
              <a:gd name="connsiteY4" fmla="*/ 204990 h 292100"/>
              <a:gd name="connsiteX5" fmla="*/ 290588 w 279400"/>
              <a:gd name="connsiteY5" fmla="*/ 46586 h 292100"/>
              <a:gd name="connsiteX6" fmla="*/ 278268 w 279400"/>
              <a:gd name="connsiteY6" fmla="*/ 34266 h 292100"/>
              <a:gd name="connsiteX7" fmla="*/ 119864 w 279400"/>
              <a:gd name="connsiteY7" fmla="*/ 192670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" h="292100">
                <a:moveTo>
                  <a:pt x="119864" y="192670"/>
                </a:moveTo>
                <a:lnTo>
                  <a:pt x="96003" y="168811"/>
                </a:lnTo>
                <a:lnTo>
                  <a:pt x="29937" y="294916"/>
                </a:lnTo>
                <a:lnTo>
                  <a:pt x="156043" y="228850"/>
                </a:lnTo>
                <a:lnTo>
                  <a:pt x="132184" y="204990"/>
                </a:lnTo>
                <a:lnTo>
                  <a:pt x="290588" y="46586"/>
                </a:lnTo>
                <a:lnTo>
                  <a:pt x="278268" y="34266"/>
                </a:lnTo>
                <a:lnTo>
                  <a:pt x="119864" y="19267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reeform 208"> 
				</p:cNvPr>
          <p:cNvSpPr/>
          <p:nvPr/>
        </p:nvSpPr>
        <p:spPr>
          <a:xfrm>
            <a:off x="10172700" y="2667000"/>
            <a:ext cx="279400" cy="279400"/>
          </a:xfrm>
          <a:custGeom>
            <a:avLst/>
            <a:gdLst>
              <a:gd name="connsiteX0" fmla="*/ 132184 w 279400"/>
              <a:gd name="connsiteY0" fmla="*/ 119027 h 279400"/>
              <a:gd name="connsiteX1" fmla="*/ 156043 w 279400"/>
              <a:gd name="connsiteY1" fmla="*/ 95166 h 279400"/>
              <a:gd name="connsiteX2" fmla="*/ 29937 w 279400"/>
              <a:gd name="connsiteY2" fmla="*/ 29100 h 279400"/>
              <a:gd name="connsiteX3" fmla="*/ 96003 w 279400"/>
              <a:gd name="connsiteY3" fmla="*/ 155206 h 279400"/>
              <a:gd name="connsiteX4" fmla="*/ 119864 w 279400"/>
              <a:gd name="connsiteY4" fmla="*/ 131346 h 279400"/>
              <a:gd name="connsiteX5" fmla="*/ 278268 w 279400"/>
              <a:gd name="connsiteY5" fmla="*/ 289752 h 279400"/>
              <a:gd name="connsiteX6" fmla="*/ 290588 w 279400"/>
              <a:gd name="connsiteY6" fmla="*/ 277431 h 279400"/>
              <a:gd name="connsiteX7" fmla="*/ 132184 w 279400"/>
              <a:gd name="connsiteY7" fmla="*/ 119027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79400" h="279400">
                <a:moveTo>
                  <a:pt x="132184" y="119027"/>
                </a:moveTo>
                <a:lnTo>
                  <a:pt x="156043" y="95166"/>
                </a:lnTo>
                <a:lnTo>
                  <a:pt x="29937" y="29100"/>
                </a:lnTo>
                <a:lnTo>
                  <a:pt x="96003" y="155206"/>
                </a:lnTo>
                <a:lnTo>
                  <a:pt x="119864" y="131346"/>
                </a:lnTo>
                <a:lnTo>
                  <a:pt x="278268" y="289752"/>
                </a:lnTo>
                <a:lnTo>
                  <a:pt x="290588" y="277431"/>
                </a:lnTo>
                <a:lnTo>
                  <a:pt x="132184" y="11902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9"> 
				</p:cNvPr>
          <p:cNvSpPr/>
          <p:nvPr/>
        </p:nvSpPr>
        <p:spPr>
          <a:xfrm>
            <a:off x="2311400" y="5638800"/>
            <a:ext cx="3365500" cy="647700"/>
          </a:xfrm>
          <a:custGeom>
            <a:avLst/>
            <a:gdLst>
              <a:gd name="connsiteX0" fmla="*/ 31282 w 3365500"/>
              <a:gd name="connsiteY0" fmla="*/ 26031 h 647700"/>
              <a:gd name="connsiteX1" fmla="*/ 3373790 w 3365500"/>
              <a:gd name="connsiteY1" fmla="*/ 658535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65500" h="647700">
                <a:moveTo>
                  <a:pt x="31282" y="26031"/>
                </a:moveTo>
                <a:lnTo>
                  <a:pt x="3373790" y="6585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10"> 
				</p:cNvPr>
          <p:cNvSpPr/>
          <p:nvPr/>
        </p:nvSpPr>
        <p:spPr>
          <a:xfrm>
            <a:off x="5676900" y="3632200"/>
            <a:ext cx="4711700" cy="2679700"/>
          </a:xfrm>
          <a:custGeom>
            <a:avLst/>
            <a:gdLst>
              <a:gd name="connsiteX0" fmla="*/ 28374 w 4711700"/>
              <a:gd name="connsiteY0" fmla="*/ 2680937 h 2679700"/>
              <a:gd name="connsiteX1" fmla="*/ 1062421 w 4711700"/>
              <a:gd name="connsiteY1" fmla="*/ 299451 h 2679700"/>
              <a:gd name="connsiteX2" fmla="*/ 4721749 w 4711700"/>
              <a:gd name="connsiteY2" fmla="*/ 37428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11700" h="2679700">
                <a:moveTo>
                  <a:pt x="28374" y="2680937"/>
                </a:moveTo>
                <a:lnTo>
                  <a:pt x="1062421" y="299451"/>
                </a:lnTo>
                <a:lnTo>
                  <a:pt x="4721749" y="3742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1"/>
          <p:cNvSpPr txBox="1"/>
          <p:nvPr/>
        </p:nvSpPr>
        <p:spPr>
          <a:xfrm>
            <a:off x="643785" y="449988"/>
            <a:ext cx="11229199" cy="80574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515">
              <a:lnSpc>
                <a:spcPct val="113750"/>
              </a:lnSpc>
            </a:pP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Introducing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Global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Illumination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step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forward: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what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hits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object?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0"/>
              </a:lnSpc>
            </a:pPr>
            <a:endParaRPr lang="en-US" dirty="0" smtClean="0"/>
          </a:p>
          <a:p>
            <a:pPr marL="0" indent="6134436">
              <a:lnSpc>
                <a:spcPct val="100000"/>
              </a:lnSpc>
            </a:pPr>
            <a:r>
              <a:rPr lang="en-US" altLang="zh-CN" sz="2400" spc="-10" b="1" dirty="0">
                <a:solidFill>
                  <a:srgbClr val="000000"/>
                </a:solidFill>
                <a:latin typeface="Arial"/>
                <a:ea typeface="Arial"/>
              </a:rPr>
              <a:t>Q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0"/>
              </a:lnSpc>
            </a:pPr>
            <a:endParaRPr lang="en-US" dirty="0" smtClean="0"/>
          </a:p>
          <a:p>
            <a:pPr marL="0" indent="4972622">
              <a:lnSpc>
                <a:spcPct val="100000"/>
              </a:lnSpc>
            </a:pPr>
            <a:r>
              <a:rPr lang="en-US" altLang="zh-CN" sz="2400" spc="-15" b="1" dirty="0">
                <a:solidFill>
                  <a:srgbClr val="000000"/>
                </a:solidFill>
                <a:latin typeface="Arial"/>
                <a:ea typeface="Arial"/>
              </a:rPr>
              <a:t>P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94123">
              <a:lnSpc>
                <a:spcPct val="113750"/>
              </a:lnSpc>
            </a:pP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reflects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P!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much?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dir.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illum.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Q!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25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Box 213"/>
          <p:cNvSpPr txBox="1"/>
          <p:nvPr/>
        </p:nvSpPr>
        <p:spPr>
          <a:xfrm>
            <a:off x="659270" y="449988"/>
            <a:ext cx="11624578" cy="85256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Introducing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Global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Illumination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800" spc="400" dirty="0">
                <a:solidFill>
                  <a:srgbClr val="000000"/>
                </a:solidFill>
                <a:latin typeface="Times New Roman"/>
                <a:ea typeface="Times New Roman"/>
              </a:rPr>
              <a:t>shade(p,</a:t>
            </a:r>
            <a:r>
              <a:rPr lang="en-US" altLang="zh-CN" sz="2800" spc="9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00" dirty="0">
                <a:solidFill>
                  <a:srgbClr val="000000"/>
                </a:solidFill>
                <a:latin typeface="Times New Roman"/>
                <a:ea typeface="Times New Roman"/>
              </a:rPr>
              <a:t>wo)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hangingPunct="0" marL="800100">
              <a:lnSpc>
                <a:spcPct val="143750"/>
              </a:lnSpc>
            </a:pP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59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90" dirty="0">
                <a:solidFill>
                  <a:srgbClr val="000000"/>
                </a:solidFill>
                <a:latin typeface="Times New Roman"/>
                <a:ea typeface="Times New Roman"/>
              </a:rPr>
              <a:t>directions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80" dirty="0">
                <a:solidFill>
                  <a:srgbClr val="000000"/>
                </a:solidFill>
                <a:latin typeface="Times New Roman"/>
                <a:ea typeface="Times New Roman"/>
              </a:rPr>
              <a:t>wi~pdf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619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28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8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65" dirty="0">
                <a:solidFill>
                  <a:srgbClr val="000000"/>
                </a:solidFill>
                <a:latin typeface="Times New Roman"/>
                <a:ea typeface="Times New Roman"/>
              </a:rPr>
              <a:t>0.0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0" indent="800100">
              <a:lnSpc>
                <a:spcPct val="100000"/>
              </a:lnSpc>
            </a:pP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800" spc="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800" spc="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5" dirty="0">
                <a:solidFill>
                  <a:srgbClr val="000000"/>
                </a:solidFill>
                <a:latin typeface="Times New Roman"/>
                <a:ea typeface="Times New Roman"/>
              </a:rPr>
              <a:t>wi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hangingPunct="0" marL="1473200">
              <a:lnSpc>
                <a:spcPct val="143750"/>
              </a:lnSpc>
            </a:pPr>
            <a:r>
              <a:rPr lang="en-US" altLang="zh-CN" sz="2800" spc="700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44" dirty="0">
                <a:solidFill>
                  <a:srgbClr val="000000"/>
                </a:solidFill>
                <a:latin typeface="Times New Roman"/>
                <a:ea typeface="Times New Roman"/>
              </a:rPr>
              <a:t>r(p,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wi)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1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0" indent="2133600">
              <a:lnSpc>
                <a:spcPct val="100000"/>
              </a:lnSpc>
            </a:pPr>
            <a:r>
              <a:rPr lang="en-US" altLang="zh-CN" sz="2800" spc="814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35" dirty="0">
                <a:solidFill>
                  <a:srgbClr val="000000"/>
                </a:solidFill>
                <a:latin typeface="Times New Roman"/>
                <a:ea typeface="Times New Roman"/>
              </a:rPr>
              <a:t>+=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5" dirty="0">
                <a:solidFill>
                  <a:srgbClr val="000000"/>
                </a:solidFill>
                <a:latin typeface="Times New Roman"/>
                <a:ea typeface="Times New Roman"/>
              </a:rPr>
              <a:t>(1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75" dirty="0">
                <a:solidFill>
                  <a:srgbClr val="000000"/>
                </a:solidFill>
                <a:latin typeface="Times New Roman"/>
                <a:ea typeface="Times New Roman"/>
              </a:rPr>
              <a:t>N)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0" dirty="0">
                <a:solidFill>
                  <a:srgbClr val="000000"/>
                </a:solidFill>
                <a:latin typeface="Times New Roman"/>
                <a:ea typeface="Times New Roman"/>
              </a:rPr>
              <a:t>L_i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69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25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3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0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1473200">
              <a:lnSpc>
                <a:spcPct val="100000"/>
              </a:lnSpc>
            </a:pPr>
            <a:r>
              <a:rPr lang="en-US" altLang="zh-CN" sz="2800" spc="775" dirty="0">
                <a:solidFill>
                  <a:srgbClr val="0075b9"/>
                </a:solidFill>
                <a:latin typeface="Times New Roman"/>
                <a:ea typeface="Times New Roman"/>
              </a:rPr>
              <a:t>Else</a:t>
            </a:r>
            <a:r>
              <a:rPr lang="en-US" altLang="zh-CN" sz="2800" spc="4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9" dirty="0">
                <a:solidFill>
                  <a:srgbClr val="0075b9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45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69" dirty="0">
                <a:solidFill>
                  <a:srgbClr val="0075b9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4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0" dirty="0">
                <a:solidFill>
                  <a:srgbClr val="0075b9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45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4" dirty="0">
                <a:solidFill>
                  <a:srgbClr val="0075b9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4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55" dirty="0">
                <a:solidFill>
                  <a:srgbClr val="0075b9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800" spc="45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34" dirty="0">
                <a:solidFill>
                  <a:srgbClr val="0075b9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2800" spc="4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9" dirty="0">
                <a:solidFill>
                  <a:srgbClr val="0075b9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800" spc="45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910" dirty="0">
                <a:solidFill>
                  <a:srgbClr val="0075b9"/>
                </a:solidFill>
                <a:latin typeface="Times New Roman"/>
                <a:ea typeface="Times New Roman"/>
              </a:rPr>
              <a:t>q</a:t>
            </a:r>
          </a:p>
          <a:p>
            <a:pPr>
              <a:lnSpc>
                <a:spcPts val="1464"/>
              </a:lnSpc>
            </a:pPr>
            <a:endParaRPr lang="en-US" dirty="0" smtClean="0"/>
          </a:p>
          <a:p>
            <a:pPr hangingPunct="0" marL="2133600">
              <a:lnSpc>
                <a:spcPct val="95833"/>
              </a:lnSpc>
            </a:pPr>
            <a:r>
              <a:rPr lang="en-US" altLang="zh-CN" sz="2800" spc="769" dirty="0">
                <a:solidFill>
                  <a:srgbClr val="0075b9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2800" spc="34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84" dirty="0">
                <a:solidFill>
                  <a:srgbClr val="0075b9"/>
                </a:solidFill>
                <a:latin typeface="Times New Roman"/>
                <a:ea typeface="Times New Roman"/>
              </a:rPr>
              <a:t>+=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80" dirty="0">
                <a:solidFill>
                  <a:srgbClr val="0075b9"/>
                </a:solidFill>
                <a:latin typeface="Times New Roman"/>
                <a:ea typeface="Times New Roman"/>
              </a:rPr>
              <a:t>(1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90" dirty="0">
                <a:solidFill>
                  <a:srgbClr val="0075b9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30" dirty="0">
                <a:solidFill>
                  <a:srgbClr val="0075b9"/>
                </a:solidFill>
                <a:latin typeface="Times New Roman"/>
                <a:ea typeface="Times New Roman"/>
              </a:rPr>
              <a:t>N)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05" dirty="0">
                <a:solidFill>
                  <a:srgbClr val="0075b9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9" b="1" dirty="0">
                <a:solidFill>
                  <a:srgbClr val="ec210a"/>
                </a:solidFill>
                <a:latin typeface="Times New Roman"/>
                <a:ea typeface="Times New Roman"/>
              </a:rPr>
              <a:t>shade(q,</a:t>
            </a:r>
            <a:r>
              <a:rPr lang="en-US" altLang="zh-CN" sz="2800" spc="350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84" b="1" dirty="0">
                <a:solidFill>
                  <a:srgbClr val="ec210a"/>
                </a:solidFill>
                <a:latin typeface="Times New Roman"/>
                <a:ea typeface="Times New Roman"/>
              </a:rPr>
              <a:t>-wi)</a:t>
            </a:r>
            <a:r>
              <a:rPr lang="en-US" altLang="zh-CN" sz="2800" spc="350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00" dirty="0">
                <a:solidFill>
                  <a:srgbClr val="0075b9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40" dirty="0">
                <a:solidFill>
                  <a:srgbClr val="0075b9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4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00" dirty="0">
                <a:solidFill>
                  <a:srgbClr val="0075b9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5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90" dirty="0">
                <a:solidFill>
                  <a:srgbClr val="0075b9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59" dirty="0">
                <a:solidFill>
                  <a:srgbClr val="0075b9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989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5" dirty="0">
                <a:solidFill>
                  <a:srgbClr val="0075b9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464"/>
              </a:lnSpc>
            </a:pPr>
            <a:endParaRPr lang="en-US" dirty="0" smtClean="0"/>
          </a:p>
          <a:p>
            <a:pPr marL="0" indent="800100">
              <a:lnSpc>
                <a:spcPct val="100000"/>
              </a:lnSpc>
            </a:pPr>
            <a:r>
              <a:rPr lang="en-US" altLang="zh-CN" sz="2800" spc="31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800" spc="9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5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89"/>
              </a:lnSpc>
            </a:pPr>
            <a:endParaRPr lang="en-US" dirty="0" smtClean="0"/>
          </a:p>
          <a:p>
            <a:pPr marL="0" indent="144948">
              <a:lnSpc>
                <a:spcPct val="11375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done?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ec210a"/>
                </a:solidFill>
                <a:latin typeface="Times New Roman"/>
                <a:ea typeface="Times New Roman"/>
              </a:rPr>
              <a:t>No.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 215"> 
				</p:cNvPr>
          <p:cNvSpPr/>
          <p:nvPr/>
        </p:nvSpPr>
        <p:spPr>
          <a:xfrm>
            <a:off x="4673600" y="6464300"/>
            <a:ext cx="1003300" cy="279400"/>
          </a:xfrm>
          <a:custGeom>
            <a:avLst/>
            <a:gdLst>
              <a:gd name="connsiteX0" fmla="*/ 37139 w 1003300"/>
              <a:gd name="connsiteY0" fmla="*/ 286095 h 279400"/>
              <a:gd name="connsiteX1" fmla="*/ 538129 w 1003300"/>
              <a:gd name="connsiteY1" fmla="*/ 37837 h 279400"/>
              <a:gd name="connsiteX2" fmla="*/ 1008447 w 1003300"/>
              <a:gd name="connsiteY2" fmla="*/ 262742 h 27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03300" h="279400">
                <a:moveTo>
                  <a:pt x="37139" y="286095"/>
                </a:moveTo>
                <a:cubicBezTo>
                  <a:pt x="157998" y="129601"/>
                  <a:pt x="343465" y="37696"/>
                  <a:pt x="538129" y="37837"/>
                </a:cubicBezTo>
                <a:cubicBezTo>
                  <a:pt x="721802" y="37970"/>
                  <a:pt x="894123" y="120374"/>
                  <a:pt x="1008447" y="262742"/>
                </a:cubicBezTo>
              </a:path>
            </a:pathLst>
          </a:custGeom>
          <a:ln w="507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 216"> 
				</p:cNvPr>
          <p:cNvSpPr/>
          <p:nvPr/>
        </p:nvSpPr>
        <p:spPr>
          <a:xfrm>
            <a:off x="5727700" y="3581400"/>
            <a:ext cx="990600" cy="342900"/>
          </a:xfrm>
          <a:custGeom>
            <a:avLst/>
            <a:gdLst>
              <a:gd name="connsiteX0" fmla="*/ 995567 w 990600"/>
              <a:gd name="connsiteY0" fmla="*/ 35155 h 342900"/>
              <a:gd name="connsiteX1" fmla="*/ 529013 w 990600"/>
              <a:gd name="connsiteY1" fmla="*/ 343297 h 342900"/>
              <a:gd name="connsiteX2" fmla="*/ 34551 w 990600"/>
              <a:gd name="connsiteY2" fmla="*/ 178104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342900">
                <a:moveTo>
                  <a:pt x="995567" y="35155"/>
                </a:moveTo>
                <a:cubicBezTo>
                  <a:pt x="894927" y="205359"/>
                  <a:pt x="722209" y="319433"/>
                  <a:pt x="529013" y="343297"/>
                </a:cubicBezTo>
                <a:cubicBezTo>
                  <a:pt x="346726" y="365813"/>
                  <a:pt x="165558" y="305288"/>
                  <a:pt x="34551" y="178104"/>
                </a:cubicBez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reeform 217"> 
				</p:cNvPr>
          <p:cNvSpPr/>
          <p:nvPr/>
        </p:nvSpPr>
        <p:spPr>
          <a:xfrm>
            <a:off x="8356600" y="5956300"/>
            <a:ext cx="800100" cy="596900"/>
          </a:xfrm>
          <a:custGeom>
            <a:avLst/>
            <a:gdLst>
              <a:gd name="connsiteX0" fmla="*/ 29511 w 800100"/>
              <a:gd name="connsiteY0" fmla="*/ 609021 h 596900"/>
              <a:gd name="connsiteX1" fmla="*/ 295060 w 800100"/>
              <a:gd name="connsiteY1" fmla="*/ 116978 h 596900"/>
              <a:gd name="connsiteX2" fmla="*/ 808890 w 800100"/>
              <a:gd name="connsiteY2" fmla="*/ 28889 h 59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00100" h="596900">
                <a:moveTo>
                  <a:pt x="29511" y="609021"/>
                </a:moveTo>
                <a:cubicBezTo>
                  <a:pt x="37769" y="411464"/>
                  <a:pt x="136076" y="229308"/>
                  <a:pt x="295060" y="116978"/>
                </a:cubicBezTo>
                <a:cubicBezTo>
                  <a:pt x="445067" y="10989"/>
                  <a:pt x="633331" y="-21285"/>
                  <a:pt x="808890" y="28889"/>
                </a:cubicBez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8"> 
				</p:cNvPr>
          <p:cNvSpPr/>
          <p:nvPr/>
        </p:nvSpPr>
        <p:spPr>
          <a:xfrm>
            <a:off x="1485900" y="5778500"/>
            <a:ext cx="3619500" cy="711200"/>
          </a:xfrm>
          <a:custGeom>
            <a:avLst/>
            <a:gdLst>
              <a:gd name="connsiteX0" fmla="*/ 28962 w 3619500"/>
              <a:gd name="connsiteY0" fmla="*/ 34487 h 711200"/>
              <a:gd name="connsiteX1" fmla="*/ 3625551 w 3619500"/>
              <a:gd name="connsiteY1" fmla="*/ 715071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0" h="711200">
                <a:moveTo>
                  <a:pt x="28962" y="34487"/>
                </a:moveTo>
                <a:lnTo>
                  <a:pt x="3625551" y="71507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  <a:prstDash val="lg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 219"> 
				</p:cNvPr>
          <p:cNvSpPr/>
          <p:nvPr/>
        </p:nvSpPr>
        <p:spPr>
          <a:xfrm>
            <a:off x="5080000" y="3771900"/>
            <a:ext cx="5194300" cy="2743200"/>
          </a:xfrm>
          <a:custGeom>
            <a:avLst/>
            <a:gdLst>
              <a:gd name="connsiteX0" fmla="*/ 36648 w 5194300"/>
              <a:gd name="connsiteY0" fmla="*/ 2750872 h 2743200"/>
              <a:gd name="connsiteX1" fmla="*/ 1166054 w 5194300"/>
              <a:gd name="connsiteY1" fmla="*/ 164763 h 2743200"/>
              <a:gd name="connsiteX2" fmla="*/ 5201278 w 5194300"/>
              <a:gd name="connsiteY2" fmla="*/ 37909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4300" h="2743200">
                <a:moveTo>
                  <a:pt x="36648" y="2750872"/>
                </a:moveTo>
                <a:lnTo>
                  <a:pt x="1166054" y="164763"/>
                </a:lnTo>
                <a:lnTo>
                  <a:pt x="5201278" y="3790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20"> 
				</p:cNvPr>
          <p:cNvSpPr/>
          <p:nvPr/>
        </p:nvSpPr>
        <p:spPr>
          <a:xfrm>
            <a:off x="5080000" y="3670300"/>
            <a:ext cx="5105400" cy="2844800"/>
          </a:xfrm>
          <a:custGeom>
            <a:avLst/>
            <a:gdLst>
              <a:gd name="connsiteX0" fmla="*/ 36648 w 5105400"/>
              <a:gd name="connsiteY0" fmla="*/ 2852472 h 2844800"/>
              <a:gd name="connsiteX1" fmla="*/ 966091 w 5105400"/>
              <a:gd name="connsiteY1" fmla="*/ 261029 h 2844800"/>
              <a:gd name="connsiteX2" fmla="*/ 5117436 w 5105400"/>
              <a:gd name="connsiteY2" fmla="*/ 28790 h 284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05400" h="2844800">
                <a:moveTo>
                  <a:pt x="36648" y="2852472"/>
                </a:moveTo>
                <a:lnTo>
                  <a:pt x="966091" y="261029"/>
                </a:lnTo>
                <a:lnTo>
                  <a:pt x="5117436" y="2879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1"> 
				</p:cNvPr>
          <p:cNvSpPr/>
          <p:nvPr/>
        </p:nvSpPr>
        <p:spPr>
          <a:xfrm>
            <a:off x="5080000" y="3479800"/>
            <a:ext cx="5016500" cy="3035300"/>
          </a:xfrm>
          <a:custGeom>
            <a:avLst/>
            <a:gdLst>
              <a:gd name="connsiteX0" fmla="*/ 36648 w 5016500"/>
              <a:gd name="connsiteY0" fmla="*/ 3042972 h 3035300"/>
              <a:gd name="connsiteX1" fmla="*/ 1652761 w 5016500"/>
              <a:gd name="connsiteY1" fmla="*/ 177435 h 3035300"/>
              <a:gd name="connsiteX2" fmla="*/ 5018070 w 5016500"/>
              <a:gd name="connsiteY2" fmla="*/ 3068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0" h="3035300">
                <a:moveTo>
                  <a:pt x="36648" y="3042972"/>
                </a:moveTo>
                <a:lnTo>
                  <a:pt x="1652761" y="177435"/>
                </a:lnTo>
                <a:lnTo>
                  <a:pt x="5018070" y="3068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 222"> 
				</p:cNvPr>
          <p:cNvSpPr/>
          <p:nvPr/>
        </p:nvSpPr>
        <p:spPr>
          <a:xfrm>
            <a:off x="5080000" y="3860800"/>
            <a:ext cx="5410200" cy="2654300"/>
          </a:xfrm>
          <a:custGeom>
            <a:avLst/>
            <a:gdLst>
              <a:gd name="connsiteX0" fmla="*/ 36648 w 5410200"/>
              <a:gd name="connsiteY0" fmla="*/ 2661972 h 2654300"/>
              <a:gd name="connsiteX1" fmla="*/ 1361161 w 5410200"/>
              <a:gd name="connsiteY1" fmla="*/ 33806 h 2654300"/>
              <a:gd name="connsiteX2" fmla="*/ 5415124 w 5410200"/>
              <a:gd name="connsiteY2" fmla="*/ 64309 h 265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10200" h="2654300">
                <a:moveTo>
                  <a:pt x="36648" y="2661972"/>
                </a:moveTo>
                <a:lnTo>
                  <a:pt x="1361161" y="33806"/>
                </a:lnTo>
                <a:lnTo>
                  <a:pt x="5415124" y="6430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3"> 
				</p:cNvPr>
          <p:cNvSpPr/>
          <p:nvPr/>
        </p:nvSpPr>
        <p:spPr>
          <a:xfrm>
            <a:off x="5080000" y="3073400"/>
            <a:ext cx="5092700" cy="3441700"/>
          </a:xfrm>
          <a:custGeom>
            <a:avLst/>
            <a:gdLst>
              <a:gd name="connsiteX0" fmla="*/ 36648 w 5092700"/>
              <a:gd name="connsiteY0" fmla="*/ 3449373 h 3441700"/>
              <a:gd name="connsiteX1" fmla="*/ 1562286 w 5092700"/>
              <a:gd name="connsiteY1" fmla="*/ 669388 h 3441700"/>
              <a:gd name="connsiteX2" fmla="*/ 5102733 w 5092700"/>
              <a:gd name="connsiteY2" fmla="*/ 28608 h 344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2700" h="3441700">
                <a:moveTo>
                  <a:pt x="36648" y="3449373"/>
                </a:moveTo>
                <a:lnTo>
                  <a:pt x="1562286" y="669388"/>
                </a:lnTo>
                <a:lnTo>
                  <a:pt x="5102733" y="2860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4"> 
				</p:cNvPr>
          <p:cNvSpPr/>
          <p:nvPr/>
        </p:nvSpPr>
        <p:spPr>
          <a:xfrm>
            <a:off x="5080000" y="3708400"/>
            <a:ext cx="5524500" cy="2806700"/>
          </a:xfrm>
          <a:custGeom>
            <a:avLst/>
            <a:gdLst>
              <a:gd name="connsiteX0" fmla="*/ 36648 w 5524500"/>
              <a:gd name="connsiteY0" fmla="*/ 2814373 h 2806700"/>
              <a:gd name="connsiteX1" fmla="*/ 1562286 w 5524500"/>
              <a:gd name="connsiteY1" fmla="*/ 34387 h 2806700"/>
              <a:gd name="connsiteX2" fmla="*/ 5527071 w 5524500"/>
              <a:gd name="connsiteY2" fmla="*/ 241123 h 280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524500" h="2806700">
                <a:moveTo>
                  <a:pt x="36648" y="2814373"/>
                </a:moveTo>
                <a:lnTo>
                  <a:pt x="1562286" y="34387"/>
                </a:lnTo>
                <a:lnTo>
                  <a:pt x="5527071" y="24112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 225"> 
				</p:cNvPr>
          <p:cNvSpPr/>
          <p:nvPr/>
        </p:nvSpPr>
        <p:spPr>
          <a:xfrm>
            <a:off x="5080000" y="3771900"/>
            <a:ext cx="5664200" cy="2743200"/>
          </a:xfrm>
          <a:custGeom>
            <a:avLst/>
            <a:gdLst>
              <a:gd name="connsiteX0" fmla="*/ 36648 w 5664200"/>
              <a:gd name="connsiteY0" fmla="*/ 2750872 h 2743200"/>
              <a:gd name="connsiteX1" fmla="*/ 1459296 w 5664200"/>
              <a:gd name="connsiteY1" fmla="*/ 33529 h 2743200"/>
              <a:gd name="connsiteX2" fmla="*/ 5670342 w 5664200"/>
              <a:gd name="connsiteY2" fmla="*/ 171536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64200" h="2743200">
                <a:moveTo>
                  <a:pt x="36648" y="2750872"/>
                </a:moveTo>
                <a:lnTo>
                  <a:pt x="1459296" y="33529"/>
                </a:lnTo>
                <a:lnTo>
                  <a:pt x="5670342" y="17153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reeform 226"> 
				</p:cNvPr>
          <p:cNvSpPr/>
          <p:nvPr/>
        </p:nvSpPr>
        <p:spPr>
          <a:xfrm>
            <a:off x="5080000" y="3238500"/>
            <a:ext cx="5003800" cy="3276600"/>
          </a:xfrm>
          <a:custGeom>
            <a:avLst/>
            <a:gdLst>
              <a:gd name="connsiteX0" fmla="*/ 36267 w 5003800"/>
              <a:gd name="connsiteY0" fmla="*/ 3283530 h 3276600"/>
              <a:gd name="connsiteX1" fmla="*/ 1370489 w 5003800"/>
              <a:gd name="connsiteY1" fmla="*/ 640455 h 3276600"/>
              <a:gd name="connsiteX2" fmla="*/ 5009073 w 5003800"/>
              <a:gd name="connsiteY2" fmla="*/ 37903 h 327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03800" h="3276600">
                <a:moveTo>
                  <a:pt x="36267" y="3283530"/>
                </a:moveTo>
                <a:lnTo>
                  <a:pt x="1370489" y="640455"/>
                </a:lnTo>
                <a:lnTo>
                  <a:pt x="5009073" y="3790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7"> 
				</p:cNvPr>
          <p:cNvSpPr/>
          <p:nvPr/>
        </p:nvSpPr>
        <p:spPr>
          <a:xfrm>
            <a:off x="5080000" y="3479800"/>
            <a:ext cx="5016500" cy="3035300"/>
          </a:xfrm>
          <a:custGeom>
            <a:avLst/>
            <a:gdLst>
              <a:gd name="connsiteX0" fmla="*/ 36648 w 5016500"/>
              <a:gd name="connsiteY0" fmla="*/ 3042972 h 3035300"/>
              <a:gd name="connsiteX1" fmla="*/ 1278481 w 5016500"/>
              <a:gd name="connsiteY1" fmla="*/ 439288 h 3035300"/>
              <a:gd name="connsiteX2" fmla="*/ 5018070 w 5016500"/>
              <a:gd name="connsiteY2" fmla="*/ 3068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16500" h="3035300">
                <a:moveTo>
                  <a:pt x="36648" y="3042972"/>
                </a:moveTo>
                <a:lnTo>
                  <a:pt x="1278481" y="439288"/>
                </a:lnTo>
                <a:lnTo>
                  <a:pt x="5018070" y="3068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 228"> 
				</p:cNvPr>
          <p:cNvSpPr/>
          <p:nvPr/>
        </p:nvSpPr>
        <p:spPr>
          <a:xfrm>
            <a:off x="5080000" y="3594100"/>
            <a:ext cx="5092700" cy="2921000"/>
          </a:xfrm>
          <a:custGeom>
            <a:avLst/>
            <a:gdLst>
              <a:gd name="connsiteX0" fmla="*/ 36648 w 5092700"/>
              <a:gd name="connsiteY0" fmla="*/ 2928672 h 2921000"/>
              <a:gd name="connsiteX1" fmla="*/ 1046377 w 5092700"/>
              <a:gd name="connsiteY1" fmla="*/ 361643 h 2921000"/>
              <a:gd name="connsiteX2" fmla="*/ 5095484 w 5092700"/>
              <a:gd name="connsiteY2" fmla="*/ 2874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92700" h="2921000">
                <a:moveTo>
                  <a:pt x="36648" y="2928672"/>
                </a:moveTo>
                <a:lnTo>
                  <a:pt x="1046377" y="361643"/>
                </a:lnTo>
                <a:lnTo>
                  <a:pt x="5095484" y="2874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TextBox 229"/>
          <p:cNvSpPr txBox="1"/>
          <p:nvPr/>
        </p:nvSpPr>
        <p:spPr>
          <a:xfrm>
            <a:off x="668301" y="449988"/>
            <a:ext cx="9730782" cy="19060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1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Explosion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#rays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#bounces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go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up:</a:t>
            </a:r>
          </a:p>
        </p:txBody>
      </p:sp>
      <p:sp>
        <p:nvSpPr>
          <p:cNvPr id="230" name="TextBox 230"/>
          <p:cNvSpPr txBox="1"/>
          <p:nvPr/>
        </p:nvSpPr>
        <p:spPr>
          <a:xfrm>
            <a:off x="668302" y="2657349"/>
            <a:ext cx="6874417" cy="634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22500"/>
              </a:lnSpc>
              <a:tabLst>
                <a:tab pos="4920764" algn="l"/>
              </a:tabLst>
            </a:pP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#rays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90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250" spc="120" dirty="0">
                <a:solidFill>
                  <a:srgbClr val="000000"/>
                </a:solidFill>
                <a:latin typeface="Times New Roman"/>
                <a:ea typeface="Times New Roman"/>
              </a:rPr>
              <a:t>#bounces	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100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-&gt;</a:t>
            </a:r>
            <a:r>
              <a:rPr lang="en-US" altLang="zh-CN" sz="24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10000</a:t>
            </a:r>
          </a:p>
        </p:txBody>
      </p:sp>
      <p:sp>
        <p:nvSpPr>
          <p:cNvPr id="231" name="TextBox 231"/>
          <p:cNvSpPr txBox="1"/>
          <p:nvPr/>
        </p:nvSpPr>
        <p:spPr>
          <a:xfrm>
            <a:off x="9245355" y="4237220"/>
            <a:ext cx="2631526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10000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-&gt;</a:t>
            </a:r>
            <a:r>
              <a:rPr lang="en-US" altLang="zh-CN" sz="240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1000000</a:t>
            </a:r>
          </a:p>
        </p:txBody>
      </p:sp>
      <p:sp>
        <p:nvSpPr>
          <p:cNvPr id="232" name="TextBox 232"/>
          <p:cNvSpPr txBox="1"/>
          <p:nvPr/>
        </p:nvSpPr>
        <p:spPr>
          <a:xfrm>
            <a:off x="830954" y="7067106"/>
            <a:ext cx="10648782" cy="1636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688801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-&gt;</a:t>
            </a:r>
            <a:r>
              <a:rPr lang="en-US" altLang="zh-CN" sz="2400" spc="16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100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89" dirty="0">
                <a:solidFill>
                  <a:srgbClr val="ec210a"/>
                </a:solidFill>
                <a:latin typeface="Times New Roman"/>
                <a:ea typeface="Times New Roman"/>
              </a:rPr>
              <a:t>Key</a:t>
            </a:r>
            <a:r>
              <a:rPr lang="en-US" altLang="zh-CN" sz="3400" spc="8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ec210a"/>
                </a:solidFill>
                <a:latin typeface="Times New Roman"/>
                <a:ea typeface="Times New Roman"/>
              </a:rPr>
              <a:t>observation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#rays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explode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iff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???????</a:t>
            </a:r>
          </a:p>
        </p:txBody>
      </p:sp>
      <p:sp>
        <p:nvSpPr>
          <p:cNvPr id="233" name="TextBox 23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Box 234"/>
          <p:cNvSpPr txBox="1"/>
          <p:nvPr/>
        </p:nvSpPr>
        <p:spPr>
          <a:xfrm>
            <a:off x="525401" y="449988"/>
            <a:ext cx="11579154" cy="82537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hangingPunct="0" marL="26778">
              <a:lnSpc>
                <a:spcPct val="104166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on,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always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only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ec210a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1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ec210a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1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traced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shading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point: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85"/>
              </a:lnSpc>
            </a:pPr>
            <a:endParaRPr lang="en-US" dirty="0" smtClean="0"/>
          </a:p>
          <a:p>
            <a:pPr marL="0" indent="72298">
              <a:lnSpc>
                <a:spcPct val="100000"/>
              </a:lnSpc>
            </a:pPr>
            <a:r>
              <a:rPr lang="en-US" altLang="zh-CN" sz="2800" spc="400" dirty="0">
                <a:solidFill>
                  <a:srgbClr val="000000"/>
                </a:solidFill>
                <a:latin typeface="Times New Roman"/>
                <a:ea typeface="Times New Roman"/>
              </a:rPr>
              <a:t>shade(p,</a:t>
            </a:r>
            <a:r>
              <a:rPr lang="en-US" altLang="zh-CN" sz="2800" spc="9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00" dirty="0">
                <a:solidFill>
                  <a:srgbClr val="000000"/>
                </a:solidFill>
                <a:latin typeface="Times New Roman"/>
                <a:ea typeface="Times New Roman"/>
              </a:rPr>
              <a:t>wo)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hangingPunct="0" marL="872398">
              <a:lnSpc>
                <a:spcPct val="143750"/>
              </a:lnSpc>
            </a:pPr>
            <a:r>
              <a:rPr lang="en-US" altLang="zh-CN" sz="2800" spc="440" dirty="0">
                <a:solidFill>
                  <a:srgbClr val="000000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28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28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5" b="1" dirty="0">
                <a:solidFill>
                  <a:srgbClr val="ec210a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2800" spc="215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34" dirty="0">
                <a:solidFill>
                  <a:srgbClr val="000000"/>
                </a:solidFill>
                <a:latin typeface="Times New Roman"/>
                <a:ea typeface="Times New Roman"/>
              </a:rPr>
              <a:t>direction</a:t>
            </a:r>
            <a:r>
              <a:rPr lang="en-US" altLang="zh-CN" sz="28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5" dirty="0">
                <a:solidFill>
                  <a:srgbClr val="000000"/>
                </a:solidFill>
                <a:latin typeface="Times New Roman"/>
                <a:ea typeface="Times New Roman"/>
              </a:rPr>
              <a:t>wi~pdf(w)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694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0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44" dirty="0">
                <a:solidFill>
                  <a:srgbClr val="000000"/>
                </a:solidFill>
                <a:latin typeface="Times New Roman"/>
                <a:ea typeface="Times New Roman"/>
              </a:rPr>
              <a:t>r(p,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wi)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0" indent="872398">
              <a:lnSpc>
                <a:spcPct val="100000"/>
              </a:lnSpc>
            </a:pP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1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3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800" spc="5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1545498">
              <a:lnSpc>
                <a:spcPct val="100000"/>
              </a:lnSpc>
            </a:pPr>
            <a:r>
              <a:rPr lang="en-US" altLang="zh-CN" sz="2800" spc="650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L_i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9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9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2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5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872398">
              <a:lnSpc>
                <a:spcPct val="100000"/>
              </a:lnSpc>
            </a:pPr>
            <a:r>
              <a:rPr lang="en-US" altLang="zh-CN" sz="2800" spc="775" dirty="0">
                <a:solidFill>
                  <a:srgbClr val="000000"/>
                </a:solidFill>
                <a:latin typeface="Times New Roman"/>
                <a:ea typeface="Times New Roman"/>
              </a:rPr>
              <a:t>Else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9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6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4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5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34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9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910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1545498">
              <a:lnSpc>
                <a:spcPct val="100000"/>
              </a:lnSpc>
            </a:pPr>
            <a:r>
              <a:rPr lang="en-US" altLang="zh-CN" sz="2800" spc="659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5" dirty="0">
                <a:solidFill>
                  <a:srgbClr val="000000"/>
                </a:solidFill>
                <a:latin typeface="Times New Roman"/>
                <a:ea typeface="Times New Roman"/>
              </a:rPr>
              <a:t>shade(q,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5" dirty="0">
                <a:solidFill>
                  <a:srgbClr val="000000"/>
                </a:solidFill>
                <a:latin typeface="Times New Roman"/>
                <a:ea typeface="Times New Roman"/>
              </a:rPr>
              <a:t>-wi)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65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3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9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spc="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1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25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0"/>
              </a:lnSpc>
            </a:pPr>
            <a:endParaRPr lang="en-US" dirty="0" smtClean="0"/>
          </a:p>
          <a:p>
            <a:pPr marL="0" indent="305552">
              <a:lnSpc>
                <a:spcPct val="113750"/>
              </a:lnSpc>
            </a:pP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ec210a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400" spc="5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ec210a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(FYI,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Distributed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!=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1)</a:t>
            </a:r>
          </a:p>
        </p:txBody>
      </p:sp>
      <p:sp>
        <p:nvSpPr>
          <p:cNvPr id="235" name="TextBox 23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236"> 
				</p:cNvPr>
          <p:cNvSpPr/>
          <p:nvPr/>
        </p:nvSpPr>
        <p:spPr>
          <a:xfrm>
            <a:off x="4660900" y="7251700"/>
            <a:ext cx="990600" cy="266700"/>
          </a:xfrm>
          <a:custGeom>
            <a:avLst/>
            <a:gdLst>
              <a:gd name="connsiteX0" fmla="*/ 30282 w 990600"/>
              <a:gd name="connsiteY0" fmla="*/ 274542 h 266700"/>
              <a:gd name="connsiteX1" fmla="*/ 531272 w 990600"/>
              <a:gd name="connsiteY1" fmla="*/ 26283 h 266700"/>
              <a:gd name="connsiteX2" fmla="*/ 1001590 w 990600"/>
              <a:gd name="connsiteY2" fmla="*/ 251187 h 26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0600" h="266700">
                <a:moveTo>
                  <a:pt x="30282" y="274542"/>
                </a:moveTo>
                <a:cubicBezTo>
                  <a:pt x="151141" y="118047"/>
                  <a:pt x="336608" y="26142"/>
                  <a:pt x="531272" y="26283"/>
                </a:cubicBezTo>
                <a:cubicBezTo>
                  <a:pt x="714945" y="26416"/>
                  <a:pt x="887266" y="108820"/>
                  <a:pt x="1001590" y="251187"/>
                </a:cubicBezTo>
              </a:path>
            </a:pathLst>
          </a:custGeom>
          <a:ln w="507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reeform 237"> 
				</p:cNvPr>
          <p:cNvSpPr/>
          <p:nvPr/>
        </p:nvSpPr>
        <p:spPr>
          <a:xfrm>
            <a:off x="5715000" y="4356100"/>
            <a:ext cx="977900" cy="342900"/>
          </a:xfrm>
          <a:custGeom>
            <a:avLst/>
            <a:gdLst>
              <a:gd name="connsiteX0" fmla="*/ 988710 w 977900"/>
              <a:gd name="connsiteY0" fmla="*/ 36301 h 342900"/>
              <a:gd name="connsiteX1" fmla="*/ 522156 w 977900"/>
              <a:gd name="connsiteY1" fmla="*/ 344442 h 342900"/>
              <a:gd name="connsiteX2" fmla="*/ 27694 w 977900"/>
              <a:gd name="connsiteY2" fmla="*/ 179250 h 342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77900" h="342900">
                <a:moveTo>
                  <a:pt x="988710" y="36301"/>
                </a:moveTo>
                <a:cubicBezTo>
                  <a:pt x="888070" y="206504"/>
                  <a:pt x="715352" y="320578"/>
                  <a:pt x="522156" y="344442"/>
                </a:cubicBezTo>
                <a:cubicBezTo>
                  <a:pt x="339869" y="366959"/>
                  <a:pt x="158701" y="306434"/>
                  <a:pt x="27694" y="179250"/>
                </a:cubicBez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 238"> 
				</p:cNvPr>
          <p:cNvSpPr/>
          <p:nvPr/>
        </p:nvSpPr>
        <p:spPr>
          <a:xfrm>
            <a:off x="8331200" y="6731000"/>
            <a:ext cx="812800" cy="609600"/>
          </a:xfrm>
          <a:custGeom>
            <a:avLst/>
            <a:gdLst>
              <a:gd name="connsiteX0" fmla="*/ 35354 w 812800"/>
              <a:gd name="connsiteY0" fmla="*/ 610167 h 609600"/>
              <a:gd name="connsiteX1" fmla="*/ 300903 w 812800"/>
              <a:gd name="connsiteY1" fmla="*/ 118123 h 609600"/>
              <a:gd name="connsiteX2" fmla="*/ 814733 w 812800"/>
              <a:gd name="connsiteY2" fmla="*/ 30034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2800" h="609600">
                <a:moveTo>
                  <a:pt x="35354" y="610167"/>
                </a:moveTo>
                <a:cubicBezTo>
                  <a:pt x="43612" y="412608"/>
                  <a:pt x="141919" y="230454"/>
                  <a:pt x="300903" y="118123"/>
                </a:cubicBezTo>
                <a:cubicBezTo>
                  <a:pt x="450910" y="12134"/>
                  <a:pt x="639174" y="-20139"/>
                  <a:pt x="814733" y="30034"/>
                </a:cubicBezTo>
              </a:path>
            </a:pathLst>
          </a:custGeom>
          <a:ln w="508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reeform 239"> 
				</p:cNvPr>
          <p:cNvSpPr/>
          <p:nvPr/>
        </p:nvSpPr>
        <p:spPr>
          <a:xfrm>
            <a:off x="1460500" y="6553200"/>
            <a:ext cx="3619500" cy="711200"/>
          </a:xfrm>
          <a:custGeom>
            <a:avLst/>
            <a:gdLst>
              <a:gd name="connsiteX0" fmla="*/ 34804 w 3619500"/>
              <a:gd name="connsiteY0" fmla="*/ 35633 h 711200"/>
              <a:gd name="connsiteX1" fmla="*/ 3631393 w 3619500"/>
              <a:gd name="connsiteY1" fmla="*/ 716217 h 71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619500" h="711200">
                <a:moveTo>
                  <a:pt x="34804" y="35633"/>
                </a:moveTo>
                <a:lnTo>
                  <a:pt x="3631393" y="71621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reeform 240"> 
				</p:cNvPr>
          <p:cNvSpPr/>
          <p:nvPr/>
        </p:nvSpPr>
        <p:spPr>
          <a:xfrm>
            <a:off x="5067300" y="4559300"/>
            <a:ext cx="5194300" cy="2730500"/>
          </a:xfrm>
          <a:custGeom>
            <a:avLst/>
            <a:gdLst>
              <a:gd name="connsiteX0" fmla="*/ 29791 w 5194300"/>
              <a:gd name="connsiteY0" fmla="*/ 2739318 h 2730500"/>
              <a:gd name="connsiteX1" fmla="*/ 1159197 w 5194300"/>
              <a:gd name="connsiteY1" fmla="*/ 153209 h 2730500"/>
              <a:gd name="connsiteX2" fmla="*/ 5194421 w 5194300"/>
              <a:gd name="connsiteY2" fmla="*/ 26354 h 2730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194300" h="2730500">
                <a:moveTo>
                  <a:pt x="29791" y="2739318"/>
                </a:moveTo>
                <a:lnTo>
                  <a:pt x="1159197" y="153209"/>
                </a:lnTo>
                <a:lnTo>
                  <a:pt x="5194421" y="263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241"> 
				</p:cNvPr>
          <p:cNvSpPr/>
          <p:nvPr/>
        </p:nvSpPr>
        <p:spPr>
          <a:xfrm>
            <a:off x="1460500" y="6553200"/>
            <a:ext cx="3860800" cy="685800"/>
          </a:xfrm>
          <a:custGeom>
            <a:avLst/>
            <a:gdLst>
              <a:gd name="connsiteX0" fmla="*/ 34804 w 3860800"/>
              <a:gd name="connsiteY0" fmla="*/ 35633 h 685800"/>
              <a:gd name="connsiteX1" fmla="*/ 3861181 w 3860800"/>
              <a:gd name="connsiteY1" fmla="*/ 697486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60800" h="685800">
                <a:moveTo>
                  <a:pt x="34804" y="35633"/>
                </a:moveTo>
                <a:lnTo>
                  <a:pt x="3861181" y="697486"/>
                </a:lnTo>
              </a:path>
            </a:pathLst>
          </a:custGeom>
          <a:ln w="25400">
            <a:solidFill>
              <a:srgbClr val="ec210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reeform 242"> 
				</p:cNvPr>
          <p:cNvSpPr/>
          <p:nvPr/>
        </p:nvSpPr>
        <p:spPr>
          <a:xfrm>
            <a:off x="5295900" y="4635500"/>
            <a:ext cx="685800" cy="2603500"/>
          </a:xfrm>
          <a:custGeom>
            <a:avLst/>
            <a:gdLst>
              <a:gd name="connsiteX0" fmla="*/ 695519 w 685800"/>
              <a:gd name="connsiteY0" fmla="*/ 30351 h 2603500"/>
              <a:gd name="connsiteX1" fmla="*/ 25782 w 685800"/>
              <a:gd name="connsiteY1" fmla="*/ 2615185 h 260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85800" h="2603500">
                <a:moveTo>
                  <a:pt x="695519" y="30351"/>
                </a:moveTo>
                <a:lnTo>
                  <a:pt x="25782" y="2615185"/>
                </a:lnTo>
              </a:path>
            </a:pathLst>
          </a:custGeom>
          <a:ln w="25399">
            <a:solidFill>
              <a:srgbClr val="ec210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Freeform 243"> 
				</p:cNvPr>
          <p:cNvSpPr/>
          <p:nvPr/>
        </p:nvSpPr>
        <p:spPr>
          <a:xfrm>
            <a:off x="1485900" y="6578600"/>
            <a:ext cx="6934200" cy="508000"/>
          </a:xfrm>
          <a:custGeom>
            <a:avLst/>
            <a:gdLst>
              <a:gd name="connsiteX0" fmla="*/ 6936751 w 6934200"/>
              <a:gd name="connsiteY0" fmla="*/ 512385 h 508000"/>
              <a:gd name="connsiteX1" fmla="*/ 26975 w 6934200"/>
              <a:gd name="connsiteY1" fmla="*/ 27027 h 50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934200" h="508000">
                <a:moveTo>
                  <a:pt x="6936751" y="512385"/>
                </a:moveTo>
                <a:lnTo>
                  <a:pt x="26975" y="27027"/>
                </a:lnTo>
              </a:path>
            </a:pathLst>
          </a:custGeom>
          <a:ln w="25400">
            <a:solidFill>
              <a:srgbClr val="00a0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Freeform 244"> 
				</p:cNvPr>
          <p:cNvSpPr/>
          <p:nvPr/>
        </p:nvSpPr>
        <p:spPr>
          <a:xfrm>
            <a:off x="5956300" y="4635500"/>
            <a:ext cx="1727200" cy="3200400"/>
          </a:xfrm>
          <a:custGeom>
            <a:avLst/>
            <a:gdLst>
              <a:gd name="connsiteX0" fmla="*/ 35118 w 1727200"/>
              <a:gd name="connsiteY0" fmla="*/ 30351 h 3200400"/>
              <a:gd name="connsiteX1" fmla="*/ 1735755 w 1727200"/>
              <a:gd name="connsiteY1" fmla="*/ 3209759 h 320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27200" h="3200400">
                <a:moveTo>
                  <a:pt x="35118" y="30351"/>
                </a:moveTo>
                <a:lnTo>
                  <a:pt x="1735755" y="3209759"/>
                </a:lnTo>
              </a:path>
            </a:pathLst>
          </a:custGeom>
          <a:ln w="25400">
            <a:solidFill>
              <a:srgbClr val="ec210a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Freeform 245"> 
				</p:cNvPr>
          <p:cNvSpPr/>
          <p:nvPr/>
        </p:nvSpPr>
        <p:spPr>
          <a:xfrm>
            <a:off x="8394700" y="3975100"/>
            <a:ext cx="50800" cy="3111500"/>
          </a:xfrm>
          <a:custGeom>
            <a:avLst/>
            <a:gdLst>
              <a:gd name="connsiteX0" fmla="*/ 27951 w 50800"/>
              <a:gd name="connsiteY0" fmla="*/ 3115886 h 3111500"/>
              <a:gd name="connsiteX1" fmla="*/ 27951 w 50800"/>
              <a:gd name="connsiteY1" fmla="*/ 37087 h 311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0800" h="3111500">
                <a:moveTo>
                  <a:pt x="27951" y="3115886"/>
                </a:moveTo>
                <a:lnTo>
                  <a:pt x="27951" y="37087"/>
                </a:lnTo>
              </a:path>
            </a:pathLst>
          </a:custGeom>
          <a:ln w="25400">
            <a:solidFill>
              <a:srgbClr val="00a0fe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7" name="Picture 24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7020" y="6408420"/>
            <a:ext cx="464820" cy="769620"/>
          </a:xfrm>
          <a:prstGeom prst="rect">
            <a:avLst/>
          </a:prstGeom>
        </p:spPr>
      </p:pic>
      <p:sp>
        <p:nvSpPr>
          <p:cNvPr id="247" name="TextBox 247"/>
          <p:cNvSpPr txBox="1"/>
          <p:nvPr/>
        </p:nvSpPr>
        <p:spPr>
          <a:xfrm>
            <a:off x="668301" y="449988"/>
            <a:ext cx="11393007" cy="57295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3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/>
                <a:ea typeface="Times New Roman"/>
              </a:rPr>
              <a:t>Generation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0"/>
              </a:lnSpc>
            </a:pPr>
            <a:endParaRPr lang="en-US" dirty="0" smtClean="0"/>
          </a:p>
          <a:p>
            <a:pPr marL="0" indent="28733">
              <a:lnSpc>
                <a:spcPct val="113750"/>
              </a:lnSpc>
            </a:pP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noisy!</a:t>
            </a:r>
          </a:p>
          <a:p>
            <a:pPr>
              <a:lnSpc>
                <a:spcPts val="1525"/>
              </a:lnSpc>
            </a:pPr>
            <a:endParaRPr lang="en-US" dirty="0" smtClean="0"/>
          </a:p>
          <a:p>
            <a:pPr hangingPunct="0" marL="28733">
              <a:lnSpc>
                <a:spcPct val="104166"/>
              </a:lnSpc>
            </a:pP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problem,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just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more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ec210a"/>
                </a:solidFill>
                <a:latin typeface="Times New Roman"/>
                <a:ea typeface="Times New Roman"/>
              </a:rPr>
              <a:t>paths</a:t>
            </a:r>
            <a:r>
              <a:rPr lang="en-US" altLang="zh-CN" sz="3400" spc="11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their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radiance!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0"/>
              </a:lnSpc>
            </a:pPr>
            <a:endParaRPr lang="en-US" dirty="0" smtClean="0"/>
          </a:p>
          <a:p>
            <a:pPr marL="0" indent="2081403">
              <a:lnSpc>
                <a:spcPct val="100000"/>
              </a:lnSpc>
            </a:pPr>
            <a:r>
              <a:rPr lang="en-US" altLang="zh-CN" sz="2400" spc="20" dirty="0">
                <a:solidFill>
                  <a:srgbClr val="000000"/>
                </a:solidFill>
                <a:latin typeface="Arial"/>
                <a:ea typeface="Arial"/>
              </a:rPr>
              <a:t>pix</a:t>
            </a: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el</a:t>
            </a:r>
          </a:p>
        </p:txBody>
      </p:sp>
      <p:sp>
        <p:nvSpPr>
          <p:cNvPr id="248" name="TextBox 248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> 
				</p:cNvPr>
          <p:cNvSpPr/>
          <p:nvPr/>
        </p:nvSpPr>
        <p:spPr>
          <a:xfrm>
            <a:off x="4368639" y="5956139"/>
            <a:ext cx="1117760" cy="38260"/>
          </a:xfrm>
          <a:custGeom>
            <a:avLst/>
            <a:gdLst>
              <a:gd name="connsiteX0" fmla="*/ 24148 w 1117760"/>
              <a:gd name="connsiteY0" fmla="*/ 14685 h 38260"/>
              <a:gd name="connsiteX1" fmla="*/ 1120488 w 1117760"/>
              <a:gd name="connsiteY1" fmla="*/ 14685 h 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7760" h="38260">
                <a:moveTo>
                  <a:pt x="24148" y="14685"/>
                </a:moveTo>
                <a:lnTo>
                  <a:pt x="1120488" y="14685"/>
                </a:lnTo>
              </a:path>
            </a:pathLst>
          </a:custGeom>
          <a:ln w="25721">
            <a:solidFill>
              <a:srgbClr val="65656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6"> 
				</p:cNvPr>
          <p:cNvSpPr/>
          <p:nvPr/>
        </p:nvSpPr>
        <p:spPr>
          <a:xfrm>
            <a:off x="5587839" y="5956139"/>
            <a:ext cx="1600360" cy="38260"/>
          </a:xfrm>
          <a:custGeom>
            <a:avLst/>
            <a:gdLst>
              <a:gd name="connsiteX0" fmla="*/ 21329 w 1600360"/>
              <a:gd name="connsiteY0" fmla="*/ 14685 h 38260"/>
              <a:gd name="connsiteX1" fmla="*/ 1604308 w 1600360"/>
              <a:gd name="connsiteY1" fmla="*/ 14685 h 38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0360" h="38260">
                <a:moveTo>
                  <a:pt x="21329" y="14685"/>
                </a:moveTo>
                <a:lnTo>
                  <a:pt x="1604308" y="14685"/>
                </a:lnTo>
              </a:path>
            </a:pathLst>
          </a:custGeom>
          <a:ln w="25721">
            <a:solidFill>
              <a:srgbClr val="65656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68301" y="449988"/>
            <a:ext cx="10007307" cy="62820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Anno</a:t>
            </a:r>
            <a:r>
              <a:rPr lang="en-US" altLang="zh-CN" sz="4800" spc="279" dirty="0">
                <a:solidFill>
                  <a:srgbClr val="000000"/>
                </a:solidFill>
                <a:latin typeface="Times New Roman"/>
                <a:ea typeface="Times New Roman"/>
              </a:rPr>
              <a:t>uncements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0"/>
              </a:lnSpc>
            </a:pPr>
            <a:endParaRPr lang="en-US" dirty="0" smtClean="0"/>
          </a:p>
          <a:p>
            <a:pPr hangingPunct="0" marL="816974" indent="-800100">
              <a:lnSpc>
                <a:spcPct val="16250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Regarding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difficulty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last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lecture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Modern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Graphics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require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</a:p>
          <a:p>
            <a:pPr>
              <a:lnSpc>
                <a:spcPts val="1014"/>
              </a:lnSpc>
            </a:pPr>
            <a:endParaRPr lang="en-US" dirty="0" smtClean="0"/>
          </a:p>
          <a:p>
            <a:pPr marL="0" indent="16874">
              <a:lnSpc>
                <a:spcPct val="113750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working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final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project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ideas</a:t>
            </a:r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 indent="816974">
              <a:lnSpc>
                <a:spcPct val="11375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again,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welcome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come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up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your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marL="0" indent="16874">
              <a:lnSpc>
                <a:spcPct val="10000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Today’s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lecture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400" spc="135" dirty="0">
                <a:solidFill>
                  <a:srgbClr val="a8a8a8"/>
                </a:solidFill>
                <a:latin typeface="Times New Roman"/>
                <a:ea typeface="Times New Roman"/>
              </a:rPr>
              <a:t>easy</a:t>
            </a:r>
            <a:r>
              <a:rPr lang="en-US" altLang="zh-CN" sz="3400" spc="75" dirty="0">
                <a:solidFill>
                  <a:srgbClr val="a8a8a8"/>
                </a:solidFill>
                <a:latin typeface="Times New Roman"/>
                <a:cs typeface="Times New Roman"/>
              </a:rPr>
              <a:t>   </a:t>
            </a:r>
            <a:r>
              <a:rPr lang="en-US" altLang="zh-CN" sz="3400" spc="150" dirty="0">
                <a:solidFill>
                  <a:srgbClr val="a8a8a8"/>
                </a:solidFill>
                <a:latin typeface="Times New Roman"/>
                <a:ea typeface="Times New Roman"/>
              </a:rPr>
              <a:t>normal</a:t>
            </a:r>
            <a:r>
              <a:rPr lang="en-US" altLang="zh-CN" sz="3400" spc="80" dirty="0">
                <a:solidFill>
                  <a:srgbClr val="a8a8a8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little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bit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hard</a:t>
            </a:r>
          </a:p>
          <a:p>
            <a:pPr marL="0" indent="373286">
              <a:lnSpc>
                <a:spcPct val="100000"/>
              </a:lnSpc>
              <a:spcBef>
                <a:spcPts val="185"/>
              </a:spcBef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(Next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lectures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65" dirty="0">
                <a:solidFill>
                  <a:srgbClr val="000000"/>
                </a:solidFill>
                <a:latin typeface="Times New Roman"/>
                <a:ea typeface="Times New Roman"/>
              </a:rPr>
              <a:t>much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easier!)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9938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Box 249"/>
          <p:cNvSpPr txBox="1"/>
          <p:nvPr/>
        </p:nvSpPr>
        <p:spPr>
          <a:xfrm>
            <a:off x="668301" y="449988"/>
            <a:ext cx="11252204" cy="69471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3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/>
                <a:ea typeface="Times New Roman"/>
              </a:rPr>
              <a:t>Generation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64"/>
              </a:lnSpc>
            </a:pPr>
            <a:endParaRPr lang="en-US" dirty="0" smtClean="0"/>
          </a:p>
          <a:p>
            <a:pPr marL="0" indent="61954">
              <a:lnSpc>
                <a:spcPct val="11375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Very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similar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casting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5"/>
              </a:lnSpc>
            </a:pPr>
            <a:endParaRPr lang="en-US" dirty="0" smtClean="0"/>
          </a:p>
          <a:p>
            <a:pPr marL="0" indent="143309">
              <a:lnSpc>
                <a:spcPct val="100000"/>
              </a:lnSpc>
            </a:pPr>
            <a:r>
              <a:rPr lang="en-US" altLang="zh-CN" sz="2400" spc="415" dirty="0">
                <a:solidFill>
                  <a:srgbClr val="000000"/>
                </a:solidFill>
                <a:latin typeface="Times New Roman"/>
                <a:ea typeface="Times New Roman"/>
              </a:rPr>
              <a:t>ray_generation(camPos,</a:t>
            </a:r>
            <a:r>
              <a:rPr lang="en-US" altLang="zh-CN" sz="2400" spc="8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84" dirty="0">
                <a:solidFill>
                  <a:srgbClr val="000000"/>
                </a:solidFill>
                <a:latin typeface="Times New Roman"/>
                <a:ea typeface="Times New Roman"/>
              </a:rPr>
              <a:t>pixel)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943409">
              <a:lnSpc>
                <a:spcPct val="100000"/>
              </a:lnSpc>
            </a:pPr>
            <a:r>
              <a:rPr lang="en-US" altLang="zh-CN" sz="2400" spc="490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69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19" dirty="0">
                <a:solidFill>
                  <a:srgbClr val="000000"/>
                </a:solidFill>
                <a:latin typeface="Times New Roman"/>
                <a:ea typeface="Times New Roman"/>
              </a:rPr>
              <a:t>positions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0" dirty="0">
                <a:solidFill>
                  <a:srgbClr val="000000"/>
                </a:solidFill>
                <a:latin typeface="Times New Roman"/>
                <a:ea typeface="Times New Roman"/>
              </a:rPr>
              <a:t>within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3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19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943409">
              <a:lnSpc>
                <a:spcPct val="100000"/>
              </a:lnSpc>
            </a:pP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pixel_radiance</a:t>
            </a:r>
            <a:r>
              <a:rPr lang="en-US" altLang="zh-CN" sz="2400" spc="2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5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9" dirty="0">
                <a:solidFill>
                  <a:srgbClr val="000000"/>
                </a:solidFill>
                <a:latin typeface="Times New Roman"/>
                <a:ea typeface="Times New Roman"/>
              </a:rPr>
              <a:t>0.0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943409">
              <a:lnSpc>
                <a:spcPct val="100000"/>
              </a:lnSpc>
            </a:pPr>
            <a:r>
              <a:rPr lang="en-US" altLang="zh-CN" sz="2400" spc="54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3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400" spc="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0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2400" spc="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2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hangingPunct="0" marL="1616509">
              <a:lnSpc>
                <a:spcPct val="152083"/>
              </a:lnSpc>
            </a:pPr>
            <a:r>
              <a:rPr lang="en-US" altLang="zh-CN" sz="2400" spc="419" dirty="0">
                <a:solidFill>
                  <a:srgbClr val="000000"/>
                </a:solidFill>
                <a:latin typeface="Times New Roman"/>
                <a:ea typeface="Times New Roman"/>
              </a:rPr>
              <a:t>Shoot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7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0" dirty="0">
                <a:solidFill>
                  <a:srgbClr val="000000"/>
                </a:solidFill>
                <a:latin typeface="Times New Roman"/>
                <a:ea typeface="Times New Roman"/>
              </a:rPr>
              <a:t>r(camPos,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25" dirty="0">
                <a:solidFill>
                  <a:srgbClr val="000000"/>
                </a:solidFill>
                <a:latin typeface="Times New Roman"/>
                <a:ea typeface="Times New Roman"/>
              </a:rPr>
              <a:t>cam_to_sample)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52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4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7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4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4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400" spc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4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05" dirty="0">
                <a:solidFill>
                  <a:srgbClr val="000000"/>
                </a:solidFill>
                <a:latin typeface="Times New Roman"/>
                <a:ea typeface="Times New Roman"/>
              </a:rPr>
              <a:t>scene</a:t>
            </a:r>
            <a:r>
              <a:rPr lang="en-US" altLang="zh-CN" sz="2400" spc="3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75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80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</a:p>
          <a:p>
            <a:pPr>
              <a:lnSpc>
                <a:spcPts val="765"/>
              </a:lnSpc>
            </a:pPr>
            <a:endParaRPr lang="en-US" dirty="0" smtClean="0"/>
          </a:p>
          <a:p>
            <a:pPr marL="0" indent="2276909">
              <a:lnSpc>
                <a:spcPct val="100000"/>
              </a:lnSpc>
            </a:pPr>
            <a:r>
              <a:rPr lang="en-US" altLang="zh-CN" sz="2400" spc="379" dirty="0">
                <a:solidFill>
                  <a:srgbClr val="000000"/>
                </a:solidFill>
                <a:latin typeface="Times New Roman"/>
                <a:ea typeface="Times New Roman"/>
              </a:rPr>
              <a:t>pixel_radiance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44" dirty="0">
                <a:solidFill>
                  <a:srgbClr val="000000"/>
                </a:solidFill>
                <a:latin typeface="Times New Roman"/>
                <a:ea typeface="Times New Roman"/>
              </a:rPr>
              <a:t>+=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54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59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400" spc="2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9" b="1" dirty="0">
                <a:solidFill>
                  <a:srgbClr val="000000"/>
                </a:solidFill>
                <a:latin typeface="Times New Roman"/>
                <a:ea typeface="Times New Roman"/>
              </a:rPr>
              <a:t>shade(p,</a:t>
            </a:r>
            <a:r>
              <a:rPr lang="en-US" altLang="zh-CN" sz="2400" spc="234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0" b="1" dirty="0">
                <a:solidFill>
                  <a:srgbClr val="000000"/>
                </a:solidFill>
                <a:latin typeface="Times New Roman"/>
                <a:ea typeface="Times New Roman"/>
              </a:rPr>
              <a:t>sample_to_cam)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943409">
              <a:lnSpc>
                <a:spcPct val="100000"/>
              </a:lnSpc>
            </a:pPr>
            <a:r>
              <a:rPr lang="en-US" altLang="zh-CN" sz="2400" spc="42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400" spc="8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95" dirty="0">
                <a:solidFill>
                  <a:srgbClr val="000000"/>
                </a:solidFill>
                <a:latin typeface="Times New Roman"/>
                <a:ea typeface="Times New Roman"/>
              </a:rPr>
              <a:t>pixel_radiance</a:t>
            </a:r>
          </a:p>
        </p:txBody>
      </p:sp>
      <p:sp>
        <p:nvSpPr>
          <p:cNvPr id="250" name="TextBox 250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TextBox 251"/>
          <p:cNvSpPr txBox="1"/>
          <p:nvPr/>
        </p:nvSpPr>
        <p:spPr>
          <a:xfrm>
            <a:off x="668301" y="449988"/>
            <a:ext cx="11139991" cy="82676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good?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problems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shade()?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5"/>
              </a:lnSpc>
            </a:pPr>
            <a:endParaRPr lang="en-US" dirty="0" smtClean="0"/>
          </a:p>
          <a:p>
            <a:pPr marL="0" indent="51304">
              <a:lnSpc>
                <a:spcPct val="100000"/>
              </a:lnSpc>
            </a:pPr>
            <a:r>
              <a:rPr lang="en-US" altLang="zh-CN" sz="2800" spc="405" b="1" dirty="0">
                <a:solidFill>
                  <a:srgbClr val="ec210a"/>
                </a:solidFill>
                <a:latin typeface="Times New Roman"/>
                <a:ea typeface="Times New Roman"/>
              </a:rPr>
              <a:t>shade</a:t>
            </a:r>
            <a:r>
              <a:rPr lang="en-US" altLang="zh-CN" sz="2800" spc="304" dirty="0">
                <a:solidFill>
                  <a:srgbClr val="000000"/>
                </a:solidFill>
                <a:latin typeface="Times New Roman"/>
                <a:ea typeface="Times New Roman"/>
              </a:rPr>
              <a:t>(p,</a:t>
            </a:r>
            <a:r>
              <a:rPr lang="en-US" altLang="zh-CN" sz="2800" spc="9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30" dirty="0">
                <a:solidFill>
                  <a:srgbClr val="000000"/>
                </a:solidFill>
                <a:latin typeface="Times New Roman"/>
                <a:ea typeface="Times New Roman"/>
              </a:rPr>
              <a:t>wo)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851404">
              <a:lnSpc>
                <a:spcPct val="100000"/>
              </a:lnSpc>
            </a:pP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28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05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28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28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45" dirty="0">
                <a:solidFill>
                  <a:srgbClr val="000000"/>
                </a:solidFill>
                <a:latin typeface="Times New Roman"/>
                <a:ea typeface="Times New Roman"/>
              </a:rPr>
              <a:t>direction</a:t>
            </a:r>
            <a:r>
              <a:rPr lang="en-US" altLang="zh-CN" sz="28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15" dirty="0">
                <a:solidFill>
                  <a:srgbClr val="000000"/>
                </a:solidFill>
                <a:latin typeface="Times New Roman"/>
                <a:ea typeface="Times New Roman"/>
              </a:rPr>
              <a:t>wi~pdf(w)</a:t>
            </a:r>
          </a:p>
          <a:p>
            <a:pPr>
              <a:lnSpc>
                <a:spcPts val="734"/>
              </a:lnSpc>
            </a:pPr>
            <a:endParaRPr lang="en-US" dirty="0" smtClean="0"/>
          </a:p>
          <a:p>
            <a:pPr hangingPunct="0" marL="851404">
              <a:lnSpc>
                <a:spcPct val="143750"/>
              </a:lnSpc>
            </a:pPr>
            <a:r>
              <a:rPr lang="en-US" altLang="zh-CN" sz="2800" spc="700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44" dirty="0">
                <a:solidFill>
                  <a:srgbClr val="000000"/>
                </a:solidFill>
                <a:latin typeface="Times New Roman"/>
                <a:ea typeface="Times New Roman"/>
              </a:rPr>
              <a:t>r(p,</a:t>
            </a:r>
            <a:r>
              <a:rPr lang="en-US" altLang="zh-CN" sz="28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84" dirty="0">
                <a:solidFill>
                  <a:srgbClr val="000000"/>
                </a:solidFill>
                <a:latin typeface="Times New Roman"/>
                <a:ea typeface="Times New Roman"/>
              </a:rPr>
              <a:t>wi)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50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6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1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800" spc="5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4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marL="0" indent="1524504">
              <a:lnSpc>
                <a:spcPct val="100000"/>
              </a:lnSpc>
            </a:pPr>
            <a:r>
              <a:rPr lang="en-US" altLang="zh-CN" sz="2800" spc="650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75" dirty="0">
                <a:solidFill>
                  <a:srgbClr val="000000"/>
                </a:solidFill>
                <a:latin typeface="Times New Roman"/>
                <a:ea typeface="Times New Roman"/>
              </a:rPr>
              <a:t>L_i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9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9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2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15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851404">
              <a:lnSpc>
                <a:spcPct val="100000"/>
              </a:lnSpc>
            </a:pPr>
            <a:r>
              <a:rPr lang="en-US" altLang="zh-CN" sz="2800" spc="775" dirty="0">
                <a:solidFill>
                  <a:srgbClr val="000000"/>
                </a:solidFill>
                <a:latin typeface="Times New Roman"/>
                <a:ea typeface="Times New Roman"/>
              </a:rPr>
              <a:t>Else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9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6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34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5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34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2800" spc="4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59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800" spc="4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910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</a:p>
          <a:p>
            <a:pPr>
              <a:lnSpc>
                <a:spcPts val="1475"/>
              </a:lnSpc>
            </a:pPr>
            <a:endParaRPr lang="en-US" dirty="0" smtClean="0"/>
          </a:p>
          <a:p>
            <a:pPr marL="0" indent="1524504">
              <a:lnSpc>
                <a:spcPct val="100000"/>
              </a:lnSpc>
            </a:pPr>
            <a:r>
              <a:rPr lang="en-US" altLang="zh-CN" sz="2800" spc="640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8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94" b="1" dirty="0">
                <a:solidFill>
                  <a:srgbClr val="ec210a"/>
                </a:solidFill>
                <a:latin typeface="Times New Roman"/>
                <a:ea typeface="Times New Roman"/>
              </a:rPr>
              <a:t>shade</a:t>
            </a:r>
            <a:r>
              <a:rPr lang="en-US" altLang="zh-CN" sz="2800" spc="519" dirty="0">
                <a:solidFill>
                  <a:srgbClr val="000000"/>
                </a:solidFill>
                <a:latin typeface="Times New Roman"/>
                <a:ea typeface="Times New Roman"/>
              </a:rPr>
              <a:t>(q,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90" dirty="0">
                <a:solidFill>
                  <a:srgbClr val="000000"/>
                </a:solidFill>
                <a:latin typeface="Times New Roman"/>
                <a:ea typeface="Times New Roman"/>
              </a:rPr>
              <a:t>-wi)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1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50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719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0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8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1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8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605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0"/>
              </a:lnSpc>
            </a:pPr>
            <a:endParaRPr lang="en-US" dirty="0" smtClean="0"/>
          </a:p>
          <a:p>
            <a:pPr marL="0" indent="121906">
              <a:lnSpc>
                <a:spcPct val="113750"/>
              </a:lnSpc>
            </a:pP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recursive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algorithm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never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stop!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Picture 25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20" y="3322320"/>
            <a:ext cx="7970520" cy="5951220"/>
          </a:xfrm>
          <a:prstGeom prst="rect">
            <a:avLst/>
          </a:prstGeom>
        </p:spPr>
      </p:pic>
      <p:sp>
        <p:nvSpPr>
          <p:cNvPr id="254" name="TextBox 254"/>
          <p:cNvSpPr txBox="1"/>
          <p:nvPr/>
        </p:nvSpPr>
        <p:spPr>
          <a:xfrm>
            <a:off x="668301" y="449988"/>
            <a:ext cx="10004111" cy="6030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hangingPunct="0" marL="0">
              <a:lnSpc>
                <a:spcPct val="145000"/>
              </a:lnSpc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Dilemma: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stop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bouncing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indeed!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Cutting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#bounces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==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cutting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energy!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0"/>
              </a:lnSpc>
            </a:pPr>
            <a:endParaRPr lang="en-US" dirty="0" smtClean="0"/>
          </a:p>
          <a:p>
            <a:pPr marL="0" indent="249394">
              <a:lnSpc>
                <a:spcPct val="100000"/>
              </a:lnSpc>
            </a:pPr>
            <a:r>
              <a:rPr lang="en-US" altLang="zh-CN" sz="2400" spc="20" dirty="0">
                <a:solidFill>
                  <a:srgbClr val="000000"/>
                </a:solidFill>
                <a:latin typeface="Arial"/>
                <a:ea typeface="Arial"/>
              </a:rPr>
              <a:t>3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20" dirty="0">
                <a:solidFill>
                  <a:srgbClr val="000000"/>
                </a:solidFill>
                <a:latin typeface="Arial"/>
                <a:ea typeface="Arial"/>
              </a:rPr>
              <a:t>bounces</a:t>
            </a:r>
          </a:p>
        </p:txBody>
      </p:sp>
      <p:sp>
        <p:nvSpPr>
          <p:cNvPr id="255" name="TextBox 25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icture 25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2220" y="3322320"/>
            <a:ext cx="7970520" cy="5951220"/>
          </a:xfrm>
          <a:prstGeom prst="rect">
            <a:avLst/>
          </a:prstGeom>
        </p:spPr>
      </p:pic>
      <p:sp>
        <p:nvSpPr>
          <p:cNvPr id="257" name="TextBox 257"/>
          <p:cNvSpPr txBox="1"/>
          <p:nvPr/>
        </p:nvSpPr>
        <p:spPr>
          <a:xfrm>
            <a:off x="611641" y="449988"/>
            <a:ext cx="10060771" cy="60305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5666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hangingPunct="0" marL="56661">
              <a:lnSpc>
                <a:spcPct val="145000"/>
              </a:lnSpc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Dilemma: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does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stop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bouncing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indeed!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Cutting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#bounces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==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cutting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energy!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17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bounces</a:t>
            </a:r>
          </a:p>
        </p:txBody>
      </p:sp>
      <p:sp>
        <p:nvSpPr>
          <p:cNvPr id="258" name="TextBox 258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Picture 2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4754879"/>
            <a:ext cx="7170420" cy="3581400"/>
          </a:xfrm>
          <a:prstGeom prst="rect">
            <a:avLst/>
          </a:prstGeom>
        </p:spPr>
      </p:pic>
      <p:sp>
        <p:nvSpPr>
          <p:cNvPr id="260" name="TextBox 260"/>
          <p:cNvSpPr txBox="1"/>
          <p:nvPr/>
        </p:nvSpPr>
        <p:spPr>
          <a:xfrm>
            <a:off x="668301" y="501737"/>
            <a:ext cx="11794082" cy="61709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Solution: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ea typeface="Times New Roman"/>
              </a:rPr>
              <a:t>Russian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Roulette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ea typeface="Times New Roman"/>
              </a:rPr>
              <a:t>(RR)</a:t>
            </a:r>
          </a:p>
          <a:p>
            <a:pPr marL="0" indent="3970535">
              <a:lnSpc>
                <a:spcPct val="100000"/>
              </a:lnSpc>
            </a:pPr>
            <a:r>
              <a:rPr lang="zh-CN" altLang="en-US" sz="2400" spc="-5" dirty="0">
                <a:solidFill>
                  <a:srgbClr val="000000"/>
                </a:solidFill>
                <a:latin typeface="宋体"/>
                <a:ea typeface="宋体"/>
              </a:rPr>
              <a:t>（俄罗</a:t>
            </a:r>
            <a:r>
              <a:rPr lang="zh-CN" altLang="en-US" sz="2400" dirty="0">
                <a:solidFill>
                  <a:srgbClr val="000000"/>
                </a:solidFill>
                <a:latin typeface="宋体"/>
                <a:ea typeface="宋体"/>
              </a:rPr>
              <a:t>斯轮盘赌）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9"/>
              </a:lnSpc>
            </a:pPr>
            <a:endParaRPr lang="en-US" dirty="0" smtClean="0"/>
          </a:p>
          <a:p>
            <a:pPr hangingPunct="0" marL="191567">
              <a:lnSpc>
                <a:spcPct val="14500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Russian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Roulette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about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&lt;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&lt;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1,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fine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otherwise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10"/>
              </a:lnSpc>
            </a:pPr>
            <a:endParaRPr lang="en-US" dirty="0" smtClean="0"/>
          </a:p>
          <a:p>
            <a:pPr hangingPunct="0" marL="7951584">
              <a:lnSpc>
                <a:spcPct val="100416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Example:</a:t>
            </a:r>
            <a:r>
              <a:rPr lang="en-US" altLang="zh-CN" sz="240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two</a:t>
            </a:r>
            <a:r>
              <a:rPr lang="en-US" altLang="zh-CN" sz="240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bullets,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Survival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probability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=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/</a:t>
            </a:r>
            <a:r>
              <a:rPr lang="en-US" altLang="zh-CN" sz="24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6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2"/>
          <p:cNvSpPr txBox="1"/>
          <p:nvPr/>
        </p:nvSpPr>
        <p:spPr>
          <a:xfrm>
            <a:off x="668301" y="449988"/>
            <a:ext cx="10116741" cy="79076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Solution: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ea typeface="Times New Roman"/>
              </a:rPr>
              <a:t>Russian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Roulette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ea typeface="Times New Roman"/>
              </a:rPr>
              <a:t>(RR)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25"/>
              </a:lnSpc>
            </a:pPr>
            <a:endParaRPr lang="en-US" dirty="0" smtClean="0"/>
          </a:p>
          <a:p>
            <a:pPr hangingPunct="0" marL="305088">
              <a:lnSpc>
                <a:spcPct val="105416"/>
              </a:lnSpc>
            </a:pP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Previously,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always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/>
                <a:ea typeface="Times New Roman"/>
              </a:rPr>
              <a:t>shoot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/>
                <a:ea typeface="Times New Roman"/>
              </a:rPr>
              <a:t>shading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2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5" dirty="0">
                <a:solidFill>
                  <a:srgbClr val="000000"/>
                </a:solidFill>
                <a:latin typeface="Times New Roman"/>
                <a:ea typeface="Times New Roman"/>
              </a:rPr>
              <a:t>shading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54" dirty="0">
                <a:solidFill>
                  <a:srgbClr val="000000"/>
                </a:solidFill>
                <a:latin typeface="Times New Roman"/>
                <a:ea typeface="Times New Roman"/>
              </a:rPr>
              <a:t>result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34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64"/>
              </a:lnSpc>
            </a:pPr>
            <a:endParaRPr lang="en-US" dirty="0" smtClean="0"/>
          </a:p>
          <a:p>
            <a:pPr marL="0" indent="313473">
              <a:lnSpc>
                <a:spcPct val="113750"/>
              </a:lnSpc>
            </a:pPr>
            <a:r>
              <a:rPr lang="en-US" altLang="zh-CN" sz="3200" spc="150" dirty="0">
                <a:solidFill>
                  <a:srgbClr val="000000"/>
                </a:solidFill>
                <a:latin typeface="Times New Roman"/>
                <a:ea typeface="Times New Roman"/>
              </a:rPr>
              <a:t>Suppose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9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45" dirty="0">
                <a:solidFill>
                  <a:srgbClr val="000000"/>
                </a:solidFill>
                <a:latin typeface="Times New Roman"/>
                <a:ea typeface="Times New Roman"/>
              </a:rPr>
              <a:t>manually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9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/>
                <a:ea typeface="Times New Roman"/>
              </a:rPr>
              <a:t>(0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5" dirty="0">
                <a:solidFill>
                  <a:srgbClr val="000000"/>
                </a:solidFill>
                <a:latin typeface="Times New Roman"/>
                <a:ea typeface="Times New Roman"/>
              </a:rPr>
              <a:t>&lt;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&lt;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/>
                <a:ea typeface="Times New Roman"/>
              </a:rPr>
              <a:t>1)</a:t>
            </a:r>
          </a:p>
          <a:p>
            <a:pPr>
              <a:lnSpc>
                <a:spcPts val="1575"/>
              </a:lnSpc>
            </a:pPr>
            <a:endParaRPr lang="en-US" dirty="0" smtClean="0"/>
          </a:p>
          <a:p>
            <a:pPr marL="0" indent="313473">
              <a:lnSpc>
                <a:spcPct val="100000"/>
              </a:lnSpc>
            </a:pPr>
            <a:r>
              <a:rPr lang="en-US" altLang="zh-CN" sz="3200" spc="139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shoot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</a:p>
          <a:p>
            <a:pPr marL="0" indent="313473">
              <a:lnSpc>
                <a:spcPct val="100000"/>
              </a:lnSpc>
              <a:spcBef>
                <a:spcPts val="220"/>
              </a:spcBef>
            </a:pPr>
            <a:r>
              <a:rPr lang="en-US" altLang="zh-CN" sz="3200" spc="18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0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09" dirty="0">
                <a:solidFill>
                  <a:srgbClr val="000000"/>
                </a:solidFill>
                <a:latin typeface="Times New Roman"/>
                <a:ea typeface="Times New Roman"/>
              </a:rPr>
              <a:t>shading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result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04" dirty="0">
                <a:solidFill>
                  <a:srgbClr val="000000"/>
                </a:solidFill>
                <a:latin typeface="Times New Roman"/>
                <a:ea typeface="Times New Roman"/>
              </a:rPr>
              <a:t>divided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3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7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65" dirty="0">
                <a:solidFill>
                  <a:srgbClr val="ec210a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3200" spc="12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ec210a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200" spc="12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65" dirty="0">
                <a:solidFill>
                  <a:srgbClr val="ec210a"/>
                </a:solidFill>
                <a:latin typeface="Times New Roman"/>
                <a:ea typeface="Times New Roman"/>
              </a:rPr>
              <a:t>P</a:t>
            </a:r>
          </a:p>
          <a:p>
            <a:pPr>
              <a:lnSpc>
                <a:spcPts val="1585"/>
              </a:lnSpc>
            </a:pPr>
            <a:endParaRPr lang="en-US" dirty="0" smtClean="0"/>
          </a:p>
          <a:p>
            <a:pPr marL="0" indent="313473">
              <a:lnSpc>
                <a:spcPct val="113750"/>
              </a:lnSpc>
            </a:pPr>
            <a:r>
              <a:rPr lang="en-US" altLang="zh-CN" sz="3200" spc="14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1-P,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don’t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shoot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ea typeface="Times New Roman"/>
              </a:rPr>
              <a:t>you’ll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54" dirty="0">
                <a:solidFill>
                  <a:srgbClr val="ec210a"/>
                </a:solidFill>
                <a:latin typeface="Times New Roman"/>
                <a:ea typeface="Times New Roman"/>
              </a:rPr>
              <a:t>0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39"/>
              </a:lnSpc>
            </a:pPr>
            <a:endParaRPr lang="en-US" dirty="0" smtClean="0"/>
          </a:p>
          <a:p>
            <a:pPr hangingPunct="0" marL="314119">
              <a:lnSpc>
                <a:spcPct val="149166"/>
              </a:lnSpc>
            </a:pP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way,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45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/>
                <a:ea typeface="Times New Roman"/>
              </a:rPr>
              <a:t>still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expect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2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ea typeface="Times New Roman"/>
              </a:rPr>
              <a:t>get</a:t>
            </a:r>
            <a:r>
              <a:rPr lang="en-US" altLang="zh-CN" sz="32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Lo!: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ec210a"/>
                </a:solidFill>
                <a:latin typeface="Times New Roman"/>
                <a:ea typeface="Times New Roman"/>
              </a:rPr>
              <a:t>(Lo</a:t>
            </a:r>
            <a:r>
              <a:rPr lang="en-US" altLang="zh-CN" sz="3200" spc="1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ec210a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200" spc="1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ec210a"/>
                </a:solidFill>
                <a:latin typeface="Times New Roman"/>
                <a:ea typeface="Times New Roman"/>
              </a:rPr>
              <a:t>P)</a:t>
            </a:r>
            <a:r>
              <a:rPr lang="en-US" altLang="zh-CN" sz="3200" spc="1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(1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P)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ec210a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3200" spc="1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2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</a:p>
        </p:txBody>
      </p:sp>
      <p:sp>
        <p:nvSpPr>
          <p:cNvPr id="263" name="TextBox 26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35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TextBox 264"/>
          <p:cNvSpPr txBox="1"/>
          <p:nvPr/>
        </p:nvSpPr>
        <p:spPr>
          <a:xfrm>
            <a:off x="668301" y="449988"/>
            <a:ext cx="11875957" cy="75221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Solution: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ea typeface="Times New Roman"/>
              </a:rPr>
              <a:t>Russian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Roulette</a:t>
            </a:r>
            <a:r>
              <a:rPr lang="en-US" altLang="zh-CN" sz="4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ea typeface="Times New Roman"/>
              </a:rPr>
              <a:t>(RR)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75"/>
              </a:lnSpc>
            </a:pPr>
            <a:endParaRPr lang="en-US" dirty="0" smtClean="0"/>
          </a:p>
          <a:p>
            <a:pPr marL="0" indent="86134">
              <a:lnSpc>
                <a:spcPct val="100000"/>
              </a:lnSpc>
            </a:pPr>
            <a:r>
              <a:rPr lang="en-US" altLang="zh-CN" sz="2600" spc="375" b="1" dirty="0">
                <a:solidFill>
                  <a:srgbClr val="000000"/>
                </a:solidFill>
                <a:latin typeface="Times New Roman"/>
                <a:ea typeface="Times New Roman"/>
              </a:rPr>
              <a:t>shade</a:t>
            </a:r>
            <a:r>
              <a:rPr lang="en-US" altLang="zh-CN" sz="2600" spc="284" dirty="0">
                <a:solidFill>
                  <a:srgbClr val="000000"/>
                </a:solidFill>
                <a:latin typeface="Times New Roman"/>
                <a:ea typeface="Times New Roman"/>
              </a:rPr>
              <a:t>(p,</a:t>
            </a:r>
            <a:r>
              <a:rPr lang="en-US" altLang="zh-CN" sz="2600" spc="9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00" dirty="0">
                <a:solidFill>
                  <a:srgbClr val="000000"/>
                </a:solidFill>
                <a:latin typeface="Times New Roman"/>
                <a:ea typeface="Times New Roman"/>
              </a:rPr>
              <a:t>wo)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886235">
              <a:lnSpc>
                <a:spcPct val="100000"/>
              </a:lnSpc>
            </a:pPr>
            <a:r>
              <a:rPr lang="en-US" altLang="zh-CN" sz="2600" spc="500" dirty="0">
                <a:solidFill>
                  <a:srgbClr val="ec210a"/>
                </a:solidFill>
                <a:latin typeface="Times New Roman"/>
                <a:ea typeface="Times New Roman"/>
              </a:rPr>
              <a:t>Manually</a:t>
            </a:r>
            <a:r>
              <a:rPr lang="en-US" altLang="zh-CN" sz="2600" spc="259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40" dirty="0">
                <a:solidFill>
                  <a:srgbClr val="ec210a"/>
                </a:solidFill>
                <a:latin typeface="Times New Roman"/>
                <a:ea typeface="Times New Roman"/>
              </a:rPr>
              <a:t>specify</a:t>
            </a:r>
            <a:r>
              <a:rPr lang="en-US" altLang="zh-CN" sz="2600" spc="26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69" dirty="0">
                <a:solidFill>
                  <a:srgbClr val="ec210a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600" spc="26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19" dirty="0">
                <a:solidFill>
                  <a:srgbClr val="ec210a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2600" spc="26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30" dirty="0">
                <a:solidFill>
                  <a:srgbClr val="ec210a"/>
                </a:solidFill>
                <a:latin typeface="Times New Roman"/>
                <a:ea typeface="Times New Roman"/>
              </a:rPr>
              <a:t>P_RR</a:t>
            </a:r>
          </a:p>
          <a:p>
            <a:pPr>
              <a:lnSpc>
                <a:spcPts val="719"/>
              </a:lnSpc>
            </a:pPr>
            <a:endParaRPr lang="en-US" dirty="0" smtClean="0"/>
          </a:p>
          <a:p>
            <a:pPr hangingPunct="0" marL="886235">
              <a:lnSpc>
                <a:spcPct val="146249"/>
              </a:lnSpc>
            </a:pPr>
            <a:r>
              <a:rPr lang="en-US" altLang="zh-CN" sz="2600" spc="730" dirty="0">
                <a:solidFill>
                  <a:srgbClr val="ec210a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30" dirty="0">
                <a:solidFill>
                  <a:srgbClr val="ec210a"/>
                </a:solidFill>
                <a:latin typeface="Times New Roman"/>
                <a:ea typeface="Times New Roman"/>
              </a:rPr>
              <a:t>select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0" dirty="0">
                <a:solidFill>
                  <a:srgbClr val="ec210a"/>
                </a:solidFill>
                <a:latin typeface="Times New Roman"/>
                <a:ea typeface="Times New Roman"/>
              </a:rPr>
              <a:t>ksi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0" dirty="0">
                <a:solidFill>
                  <a:srgbClr val="ec210a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600" spc="354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25" dirty="0">
                <a:solidFill>
                  <a:srgbClr val="ec210a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44" dirty="0">
                <a:solidFill>
                  <a:srgbClr val="ec210a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75" dirty="0">
                <a:solidFill>
                  <a:srgbClr val="ec210a"/>
                </a:solidFill>
                <a:latin typeface="Times New Roman"/>
                <a:ea typeface="Times New Roman"/>
              </a:rPr>
              <a:t>dist.</a:t>
            </a:r>
            <a:r>
              <a:rPr lang="en-US" altLang="zh-CN" sz="2600" spc="354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0" dirty="0">
                <a:solidFill>
                  <a:srgbClr val="ec210a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5" dirty="0">
                <a:solidFill>
                  <a:srgbClr val="ec210a"/>
                </a:solidFill>
                <a:latin typeface="Times New Roman"/>
                <a:ea typeface="Times New Roman"/>
              </a:rPr>
              <a:t>[0,</a:t>
            </a:r>
            <a:r>
              <a:rPr lang="en-US" altLang="zh-CN" sz="2600" spc="3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90" dirty="0">
                <a:solidFill>
                  <a:srgbClr val="ec210a"/>
                </a:solidFill>
                <a:latin typeface="Times New Roman"/>
                <a:ea typeface="Times New Roman"/>
              </a:rPr>
              <a:t>1]</a:t>
            </a:r>
            <a:r>
              <a:rPr lang="en-US" altLang="zh-CN" sz="26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600" spc="450" dirty="0">
                <a:solidFill>
                  <a:srgbClr val="ec210a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600" spc="34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9" dirty="0">
                <a:solidFill>
                  <a:srgbClr val="ec210a"/>
                </a:solidFill>
                <a:latin typeface="Times New Roman"/>
                <a:ea typeface="Times New Roman"/>
              </a:rPr>
              <a:t>(ksi</a:t>
            </a:r>
            <a:r>
              <a:rPr lang="en-US" altLang="zh-CN" sz="2600" spc="34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90" dirty="0">
                <a:solidFill>
                  <a:srgbClr val="ec210a"/>
                </a:solidFill>
                <a:latin typeface="Times New Roman"/>
                <a:ea typeface="Times New Roman"/>
              </a:rPr>
              <a:t>&gt;</a:t>
            </a:r>
            <a:r>
              <a:rPr lang="en-US" altLang="zh-CN" sz="2600" spc="34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40" dirty="0">
                <a:solidFill>
                  <a:srgbClr val="ec210a"/>
                </a:solidFill>
                <a:latin typeface="Times New Roman"/>
                <a:ea typeface="Times New Roman"/>
              </a:rPr>
              <a:t>P_RR)</a:t>
            </a:r>
            <a:r>
              <a:rPr lang="en-US" altLang="zh-CN" sz="2600" spc="34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44" dirty="0">
                <a:solidFill>
                  <a:srgbClr val="ec210a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600" spc="34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25" dirty="0">
                <a:solidFill>
                  <a:srgbClr val="ec210a"/>
                </a:solidFill>
                <a:latin typeface="Times New Roman"/>
                <a:ea typeface="Times New Roman"/>
              </a:rPr>
              <a:t>0.0;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75"/>
              </a:lnSpc>
            </a:pPr>
            <a:endParaRPr lang="en-US" dirty="0" smtClean="0"/>
          </a:p>
          <a:p>
            <a:pPr hangingPunct="0" marL="886235">
              <a:lnSpc>
                <a:spcPct val="146249"/>
              </a:lnSpc>
            </a:pP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ea typeface="Times New Roman"/>
              </a:rPr>
              <a:t>Randomly</a:t>
            </a:r>
            <a:r>
              <a:rPr lang="en-US" altLang="zh-CN" sz="26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79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26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5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26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20" dirty="0">
                <a:solidFill>
                  <a:srgbClr val="000000"/>
                </a:solidFill>
                <a:latin typeface="Times New Roman"/>
                <a:ea typeface="Times New Roman"/>
              </a:rPr>
              <a:t>direction</a:t>
            </a:r>
            <a:r>
              <a:rPr lang="en-US" altLang="zh-CN" sz="260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84" dirty="0">
                <a:solidFill>
                  <a:srgbClr val="000000"/>
                </a:solidFill>
                <a:latin typeface="Times New Roman"/>
                <a:ea typeface="Times New Roman"/>
              </a:rPr>
              <a:t>wi~pdf(w)</a:t>
            </a:r>
            <a:r>
              <a:rPr lang="en-US" altLang="zh-CN" sz="26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600" spc="644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26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5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6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6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05" dirty="0">
                <a:solidFill>
                  <a:srgbClr val="000000"/>
                </a:solidFill>
                <a:latin typeface="Times New Roman"/>
                <a:ea typeface="Times New Roman"/>
              </a:rPr>
              <a:t>r(p,</a:t>
            </a:r>
            <a:r>
              <a:rPr lang="en-US" altLang="zh-CN" sz="26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34" dirty="0">
                <a:solidFill>
                  <a:srgbClr val="000000"/>
                </a:solidFill>
                <a:latin typeface="Times New Roman"/>
                <a:ea typeface="Times New Roman"/>
              </a:rPr>
              <a:t>wi)</a:t>
            </a:r>
          </a:p>
          <a:p>
            <a:pPr>
              <a:lnSpc>
                <a:spcPts val="730"/>
              </a:lnSpc>
            </a:pPr>
            <a:endParaRPr lang="en-US" dirty="0" smtClean="0"/>
          </a:p>
          <a:p>
            <a:pPr marL="0" indent="886235">
              <a:lnSpc>
                <a:spcPct val="100000"/>
              </a:lnSpc>
            </a:pPr>
            <a:r>
              <a:rPr lang="en-US" altLang="zh-CN" sz="2600" spc="63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60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80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60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3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60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6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60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6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600" spc="4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9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1559335">
              <a:lnSpc>
                <a:spcPct val="100000"/>
              </a:lnSpc>
            </a:pPr>
            <a:r>
              <a:rPr lang="en-US" altLang="zh-CN" sz="2600" spc="544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6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L_i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1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69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09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15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4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15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  <a:r>
              <a:rPr lang="en-US" altLang="zh-CN" sz="26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65" b="1" dirty="0">
                <a:solidFill>
                  <a:srgbClr val="ec210a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600" spc="304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69" b="1" dirty="0">
                <a:solidFill>
                  <a:srgbClr val="ec210a"/>
                </a:solidFill>
                <a:latin typeface="Times New Roman"/>
                <a:ea typeface="Times New Roman"/>
              </a:rPr>
              <a:t>P_RR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886235">
              <a:lnSpc>
                <a:spcPct val="100000"/>
              </a:lnSpc>
            </a:pPr>
            <a:r>
              <a:rPr lang="en-US" altLang="zh-CN" sz="2600" spc="719" dirty="0">
                <a:solidFill>
                  <a:srgbClr val="000000"/>
                </a:solidFill>
                <a:latin typeface="Times New Roman"/>
                <a:ea typeface="Times New Roman"/>
              </a:rPr>
              <a:t>Else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15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5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90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94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80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19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600" spc="41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839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 indent="1559335">
              <a:lnSpc>
                <a:spcPct val="100000"/>
              </a:lnSpc>
            </a:pPr>
            <a:r>
              <a:rPr lang="en-US" altLang="zh-CN" sz="2600" spc="56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6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25" dirty="0">
                <a:solidFill>
                  <a:srgbClr val="000000"/>
                </a:solidFill>
                <a:latin typeface="Times New Roman"/>
                <a:ea typeface="Times New Roman"/>
              </a:rPr>
              <a:t>shade(q,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19" dirty="0">
                <a:solidFill>
                  <a:srgbClr val="000000"/>
                </a:solidFill>
                <a:latin typeface="Times New Roman"/>
                <a:ea typeface="Times New Roman"/>
              </a:rPr>
              <a:t>-wi)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6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484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6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30" dirty="0">
                <a:solidFill>
                  <a:srgbClr val="000000"/>
                </a:solidFill>
                <a:latin typeface="Times New Roman"/>
                <a:ea typeface="Times New Roman"/>
              </a:rPr>
              <a:t>cosine</a:t>
            </a:r>
            <a:r>
              <a:rPr lang="en-US" altLang="zh-CN" sz="26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5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534" dirty="0">
                <a:solidFill>
                  <a:srgbClr val="000000"/>
                </a:solidFill>
                <a:latin typeface="Times New Roman"/>
                <a:ea typeface="Times New Roman"/>
              </a:rPr>
              <a:t>pdf(wi)</a:t>
            </a:r>
            <a:r>
              <a:rPr lang="en-US" altLang="zh-CN" sz="26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345" b="1" dirty="0">
                <a:solidFill>
                  <a:srgbClr val="ec210a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600" spc="315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600" spc="794" b="1" dirty="0">
                <a:solidFill>
                  <a:srgbClr val="ec210a"/>
                </a:solidFill>
                <a:latin typeface="Times New Roman"/>
                <a:ea typeface="Times New Roman"/>
              </a:rPr>
              <a:t>P_RR</a:t>
            </a:r>
          </a:p>
        </p:txBody>
      </p:sp>
      <p:sp>
        <p:nvSpPr>
          <p:cNvPr id="265" name="TextBox 26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26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3550920"/>
            <a:ext cx="11772900" cy="4556760"/>
          </a:xfrm>
          <a:prstGeom prst="rect">
            <a:avLst/>
          </a:prstGeom>
        </p:spPr>
      </p:pic>
      <p:sp>
        <p:nvSpPr>
          <p:cNvPr id="267" name="TextBox 267"/>
          <p:cNvSpPr txBox="1"/>
          <p:nvPr/>
        </p:nvSpPr>
        <p:spPr>
          <a:xfrm>
            <a:off x="668301" y="449988"/>
            <a:ext cx="10693267" cy="28545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hangingPunct="0" marL="0">
              <a:lnSpc>
                <a:spcPct val="145000"/>
              </a:lnSpc>
            </a:pPr>
            <a:r>
              <a:rPr lang="en-US" altLang="zh-CN" sz="3400" spc="245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already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correct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version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tracing!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really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efficient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</p:txBody>
      </p:sp>
      <p:sp>
        <p:nvSpPr>
          <p:cNvPr id="268" name="TextBox 268"/>
          <p:cNvSpPr txBox="1"/>
          <p:nvPr/>
        </p:nvSpPr>
        <p:spPr>
          <a:xfrm>
            <a:off x="1649592" y="8127872"/>
            <a:ext cx="3901639" cy="734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Low</a:t>
            </a:r>
            <a:r>
              <a:rPr lang="en-US" altLang="zh-CN" sz="24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SPP</a:t>
            </a:r>
            <a:r>
              <a:rPr lang="en-US" altLang="zh-CN" sz="24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(samples</a:t>
            </a:r>
            <a:r>
              <a:rPr lang="en-US" altLang="zh-CN" sz="24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per</a:t>
            </a:r>
            <a:r>
              <a:rPr lang="en-US" altLang="zh-CN" sz="2400" spc="-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pixel)</a:t>
            </a:r>
          </a:p>
          <a:p>
            <a:pPr marL="0" indent="1094841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noisy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results</a:t>
            </a:r>
          </a:p>
        </p:txBody>
      </p:sp>
      <p:sp>
        <p:nvSpPr>
          <p:cNvPr id="269" name="TextBox 269"/>
          <p:cNvSpPr txBox="1"/>
          <p:nvPr/>
        </p:nvSpPr>
        <p:spPr>
          <a:xfrm>
            <a:off x="8813364" y="8190116"/>
            <a:ext cx="1322105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-15" dirty="0">
                <a:solidFill>
                  <a:srgbClr val="000000"/>
                </a:solidFill>
                <a:latin typeface="Arial"/>
                <a:ea typeface="Arial"/>
              </a:rPr>
              <a:t>High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-15" dirty="0">
                <a:solidFill>
                  <a:srgbClr val="000000"/>
                </a:solidFill>
                <a:latin typeface="Arial"/>
                <a:ea typeface="Arial"/>
              </a:rPr>
              <a:t>SPP</a:t>
            </a:r>
          </a:p>
        </p:txBody>
      </p:sp>
      <p:sp>
        <p:nvSpPr>
          <p:cNvPr id="270" name="TextBox 270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icture 27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" y="2926080"/>
            <a:ext cx="12999720" cy="3604260"/>
          </a:xfrm>
          <a:prstGeom prst="rect">
            <a:avLst/>
          </a:prstGeom>
        </p:spPr>
      </p:pic>
      <p:sp>
        <p:nvSpPr>
          <p:cNvPr id="272" name="TextBox 272"/>
          <p:cNvSpPr txBox="1"/>
          <p:nvPr/>
        </p:nvSpPr>
        <p:spPr>
          <a:xfrm>
            <a:off x="668301" y="449988"/>
            <a:ext cx="8728568" cy="1940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Understanding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reason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being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inefficient</a:t>
            </a:r>
          </a:p>
        </p:txBody>
      </p:sp>
      <p:sp>
        <p:nvSpPr>
          <p:cNvPr id="273" name="TextBox 273"/>
          <p:cNvSpPr txBox="1"/>
          <p:nvPr/>
        </p:nvSpPr>
        <p:spPr>
          <a:xfrm>
            <a:off x="425485" y="6351915"/>
            <a:ext cx="11442407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5002197" algn="l"/>
                <a:tab pos="9199695" algn="l"/>
              </a:tabLst>
            </a:pP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Every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5</a:t>
            </a:r>
            <a:r>
              <a:rPr lang="en-US" altLang="zh-CN" sz="3200" spc="2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rays,	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500</a:t>
            </a:r>
            <a:r>
              <a:rPr lang="en-US" altLang="zh-CN" sz="3200" spc="-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rays,	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50000</a:t>
            </a:r>
            <a:r>
              <a:rPr lang="en-US" altLang="zh-CN" sz="32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rays,</a:t>
            </a:r>
          </a:p>
        </p:txBody>
      </p:sp>
      <p:sp>
        <p:nvSpPr>
          <p:cNvPr id="274" name="TextBox 274"/>
          <p:cNvSpPr txBox="1"/>
          <p:nvPr/>
        </p:nvSpPr>
        <p:spPr>
          <a:xfrm>
            <a:off x="316356" y="7351483"/>
            <a:ext cx="12663995" cy="10835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4166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there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hitting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light.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lot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rays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“wasted”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hemisphere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shading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point.</a:t>
            </a:r>
          </a:p>
        </p:txBody>
      </p:sp>
      <p:sp>
        <p:nvSpPr>
          <p:cNvPr id="275" name="TextBox 27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Picture 27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3759" y="3360420"/>
            <a:ext cx="5463540" cy="4503420"/>
          </a:xfrm>
          <a:prstGeom prst="rect">
            <a:avLst/>
          </a:prstGeom>
        </p:spPr>
      </p:pic>
      <p:sp>
        <p:nvSpPr>
          <p:cNvPr id="277" name="TextBox 277"/>
          <p:cNvSpPr txBox="1"/>
          <p:nvPr/>
        </p:nvSpPr>
        <p:spPr>
          <a:xfrm>
            <a:off x="626665" y="449988"/>
            <a:ext cx="11568706" cy="8413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1636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(pure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/>
                <a:ea typeface="Times New Roman"/>
              </a:rPr>
              <a:t>math)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39"/>
              </a:lnSpc>
            </a:pPr>
            <a:endParaRPr lang="en-US" dirty="0" smtClean="0"/>
          </a:p>
          <a:p>
            <a:pPr hangingPunct="0" marL="41636">
              <a:lnSpc>
                <a:spcPct val="104166"/>
              </a:lnSpc>
            </a:pP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methods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methods,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(therefore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rays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“wasted”)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39"/>
              </a:lnSpc>
            </a:pPr>
            <a:endParaRPr lang="en-US" dirty="0" smtClean="0"/>
          </a:p>
          <a:p>
            <a:pPr hangingPunct="0" marL="41636">
              <a:lnSpc>
                <a:spcPct val="145000"/>
              </a:lnSpc>
            </a:pP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light: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pdf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(because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∫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pdf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ec210a"/>
                </a:solidFill>
                <a:latin typeface="Times New Roman"/>
                <a:ea typeface="Times New Roman"/>
              </a:rPr>
              <a:t>dA</a:t>
            </a:r>
            <a:r>
              <a:rPr lang="en-US" altLang="zh-CN" sz="3400" spc="11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1)</a:t>
            </a:r>
          </a:p>
          <a:p>
            <a:pPr hangingPunct="0" marL="41636">
              <a:lnSpc>
                <a:spcPct val="104166"/>
              </a:lnSpc>
              <a:spcBef>
                <a:spcPts val="160"/>
              </a:spcBef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equation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integrates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angle: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Lo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∫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Li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fr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cos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ec210a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265" dirty="0">
                <a:solidFill>
                  <a:srgbClr val="ec210a"/>
                </a:solidFill>
                <a:latin typeface="Times New Roman"/>
                <a:ea typeface="Times New Roman"/>
              </a:rPr>
              <a:t>ω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89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Recall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Integration: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integrate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79"/>
              </a:lnSpc>
            </a:pPr>
            <a:endParaRPr lang="en-US" dirty="0" smtClean="0"/>
          </a:p>
          <a:p>
            <a:pPr marL="0" indent="25666">
              <a:lnSpc>
                <a:spcPct val="11375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Since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light,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integrate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light?</a:t>
            </a:r>
          </a:p>
        </p:txBody>
      </p:sp>
      <p:sp>
        <p:nvSpPr>
          <p:cNvPr id="278" name="TextBox 278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9"/>
          <p:cNvSpPr txBox="1"/>
          <p:nvPr/>
        </p:nvSpPr>
        <p:spPr>
          <a:xfrm>
            <a:off x="237498" y="925823"/>
            <a:ext cx="5238006" cy="8647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71449">
              <a:lnSpc>
                <a:spcPct val="113750"/>
              </a:lnSpc>
            </a:pP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Last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ea typeface="Times New Roman"/>
              </a:rPr>
              <a:t>Lecture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spc="5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5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55" dirty="0">
                <a:solidFill>
                  <a:srgbClr val="000000"/>
                </a:solidFill>
                <a:latin typeface="Arial"/>
                <a:ea typeface="Arial"/>
              </a:rPr>
              <a:t>Radiometry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55" dirty="0">
                <a:solidFill>
                  <a:srgbClr val="000000"/>
                </a:solidFill>
                <a:latin typeface="Arial"/>
                <a:ea typeface="Arial"/>
              </a:rPr>
              <a:t>cont.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spc="75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6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4" dirty="0">
                <a:solidFill>
                  <a:srgbClr val="000000"/>
                </a:solidFill>
                <a:latin typeface="Arial"/>
                <a:ea typeface="Arial"/>
              </a:rPr>
              <a:t>Light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4" dirty="0">
                <a:solidFill>
                  <a:srgbClr val="000000"/>
                </a:solidFill>
                <a:latin typeface="Arial"/>
                <a:ea typeface="Arial"/>
              </a:rPr>
              <a:t>transport</a:t>
            </a:r>
          </a:p>
          <a:p>
            <a:pPr hangingPunct="0" marL="1210301">
              <a:lnSpc>
                <a:spcPct val="106666"/>
              </a:lnSpc>
            </a:pPr>
            <a:r>
              <a:rPr lang="en-US" altLang="zh-CN" sz="4050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40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ea typeface="Arial"/>
              </a:rPr>
              <a:t>reflection</a:t>
            </a:r>
            <a:r>
              <a:rPr lang="en-US" altLang="zh-CN" sz="2800" spc="-1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ea typeface="Arial"/>
              </a:rPr>
              <a:t>equation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050" dirty="0">
                <a:solidFill>
                  <a:srgbClr val="000000"/>
                </a:solidFill>
                <a:latin typeface="Arial"/>
                <a:ea typeface="Arial"/>
              </a:rPr>
              <a:t>-</a:t>
            </a:r>
            <a:r>
              <a:rPr lang="en-US" altLang="zh-CN" sz="40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ea typeface="Arial"/>
              </a:rPr>
              <a:t>rendering</a:t>
            </a:r>
            <a:r>
              <a:rPr lang="en-US" altLang="zh-CN" sz="2800" spc="-13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800" dirty="0">
                <a:solidFill>
                  <a:srgbClr val="000000"/>
                </a:solidFill>
                <a:latin typeface="Arial"/>
                <a:ea typeface="Arial"/>
              </a:rPr>
              <a:t>equation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spc="4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ea typeface="Arial"/>
              </a:rPr>
              <a:t>Global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ea typeface="Arial"/>
              </a:rPr>
              <a:t>illumination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spc="4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ea typeface="Arial"/>
              </a:rPr>
              <a:t>Probability</a:t>
            </a:r>
            <a:r>
              <a:rPr lang="en-US" altLang="zh-CN" sz="32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ea typeface="Arial"/>
              </a:rPr>
              <a:t>review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6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442523" y="9328098"/>
            <a:ext cx="125669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4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0071465" y="9329725"/>
            <a:ext cx="272622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Picture 28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3360420"/>
            <a:ext cx="6576059" cy="5417820"/>
          </a:xfrm>
          <a:prstGeom prst="rect">
            <a:avLst/>
          </a:prstGeom>
        </p:spPr>
      </p:pic>
      <p:pic>
        <p:nvPicPr>
          <p:cNvPr id="281" name="Picture 28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" y="5593080"/>
            <a:ext cx="3185160" cy="1447800"/>
          </a:xfrm>
          <a:prstGeom prst="rect">
            <a:avLst/>
          </a:prstGeom>
        </p:spPr>
      </p:pic>
      <p:sp>
        <p:nvSpPr>
          <p:cNvPr id="281" name="TextBox 281"/>
          <p:cNvSpPr txBox="1"/>
          <p:nvPr/>
        </p:nvSpPr>
        <p:spPr>
          <a:xfrm>
            <a:off x="668301" y="449988"/>
            <a:ext cx="11324108" cy="712448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hangingPunct="0" marL="0">
              <a:lnSpc>
                <a:spcPct val="145000"/>
              </a:lnSpc>
            </a:pP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make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equation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integral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dA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relationship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between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329" dirty="0">
                <a:solidFill>
                  <a:srgbClr val="000000"/>
                </a:solidFill>
                <a:latin typeface="Times New Roman"/>
                <a:ea typeface="Times New Roman"/>
              </a:rPr>
              <a:t>ω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4" dirty="0">
                <a:solidFill>
                  <a:srgbClr val="000000"/>
                </a:solidFill>
                <a:latin typeface="Times New Roman"/>
                <a:ea typeface="Times New Roman"/>
              </a:rPr>
              <a:t>dA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hangingPunct="0" marL="0">
              <a:lnSpc>
                <a:spcPct val="145000"/>
              </a:lnSpc>
            </a:pP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Easy!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Recall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alternative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def.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angle: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Projected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area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unit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sphere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29"/>
              </a:lnSpc>
            </a:pPr>
            <a:endParaRPr lang="en-US" dirty="0" smtClean="0"/>
          </a:p>
          <a:p>
            <a:pPr marL="0" indent="1116215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(Note: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θ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’,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not</a:t>
            </a:r>
            <a:r>
              <a:rPr lang="en-US" altLang="zh-CN" sz="24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θ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</a:p>
        </p:txBody>
      </p:sp>
      <p:sp>
        <p:nvSpPr>
          <p:cNvPr id="282" name="TextBox 28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Picture 28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320" y="3360420"/>
            <a:ext cx="6576059" cy="5417820"/>
          </a:xfrm>
          <a:prstGeom prst="rect">
            <a:avLst/>
          </a:prstGeom>
        </p:spPr>
      </p:pic>
      <p:sp>
        <p:nvSpPr>
          <p:cNvPr id="284" name="TextBox 284"/>
          <p:cNvSpPr txBox="1"/>
          <p:nvPr/>
        </p:nvSpPr>
        <p:spPr>
          <a:xfrm>
            <a:off x="668301" y="449988"/>
            <a:ext cx="8976419" cy="19408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rewrite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equation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</a:p>
        </p:txBody>
      </p:sp>
      <p:sp>
        <p:nvSpPr>
          <p:cNvPr id="285" name="TextBox 285"/>
          <p:cNvSpPr txBox="1"/>
          <p:nvPr/>
        </p:nvSpPr>
        <p:spPr>
          <a:xfrm>
            <a:off x="674027" y="2925266"/>
            <a:ext cx="8397315" cy="495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991386" algn="l"/>
              </a:tabLst>
            </a:pPr>
            <a:r>
              <a:rPr lang="en-US" altLang="zh-CN" sz="3250" spc="44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300" spc="25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250" spc="24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250" spc="270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325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25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254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250" spc="24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25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409" dirty="0">
                <a:solidFill>
                  <a:srgbClr val="000000"/>
                </a:solidFill>
                <a:latin typeface="Times New Roman"/>
                <a:ea typeface="Times New Roman"/>
              </a:rPr>
              <a:t>=	</a:t>
            </a:r>
            <a:r>
              <a:rPr lang="en-US" altLang="zh-CN" sz="3250" spc="40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300" spc="13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250" spc="22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250" spc="250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32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22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13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250" spc="22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250" spc="225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300" spc="154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250" spc="225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250" spc="250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325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22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129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250" spc="17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2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22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24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250" spc="275" dirty="0">
                <a:solidFill>
                  <a:srgbClr val="000000"/>
                </a:solidFill>
                <a:latin typeface="Times New Roman"/>
                <a:ea typeface="Times New Roman"/>
              </a:rPr>
              <a:t>)cos</a:t>
            </a:r>
            <a:r>
              <a:rPr lang="en-US" altLang="zh-CN" sz="325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534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2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33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250" spc="22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13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286" name="TextBox 286"/>
          <p:cNvSpPr txBox="1"/>
          <p:nvPr/>
        </p:nvSpPr>
        <p:spPr>
          <a:xfrm>
            <a:off x="3105985" y="3420566"/>
            <a:ext cx="575841" cy="350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00" spc="550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1600" spc="279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</p:txBody>
      </p:sp>
      <p:sp>
        <p:nvSpPr>
          <p:cNvPr id="287" name="TextBox 287"/>
          <p:cNvSpPr txBox="1"/>
          <p:nvPr/>
        </p:nvSpPr>
        <p:spPr>
          <a:xfrm>
            <a:off x="2439068" y="4068893"/>
            <a:ext cx="334313" cy="495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50" spc="68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</a:p>
        </p:txBody>
      </p:sp>
      <p:sp>
        <p:nvSpPr>
          <p:cNvPr id="288" name="TextBox 288"/>
          <p:cNvSpPr txBox="1"/>
          <p:nvPr/>
        </p:nvSpPr>
        <p:spPr>
          <a:xfrm>
            <a:off x="3105985" y="4549479"/>
            <a:ext cx="261585" cy="350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300" spc="28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289" name="TextBox 289"/>
          <p:cNvSpPr txBox="1"/>
          <p:nvPr/>
        </p:nvSpPr>
        <p:spPr>
          <a:xfrm>
            <a:off x="3444618" y="3885456"/>
            <a:ext cx="5665016" cy="12159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3831068" indent="-3831068">
              <a:lnSpc>
                <a:spcPct val="122500"/>
              </a:lnSpc>
              <a:tabLst>
                <a:tab pos="4896699" algn="l"/>
              </a:tabLst>
            </a:pPr>
            <a:r>
              <a:rPr lang="en-US" altLang="zh-CN" sz="3250" spc="12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300" spc="4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250" spc="6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250" spc="75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69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4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250" spc="6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250" spc="69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300" spc="5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3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6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250" spc="75" dirty="0">
                <a:solidFill>
                  <a:srgbClr val="000000"/>
                </a:solidFill>
                <a:latin typeface="Times New Roman"/>
                <a:ea typeface="Times New Roman"/>
              </a:rPr>
              <a:t>x,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69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4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69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300" spc="6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250" spc="6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25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89" dirty="0">
                <a:solidFill>
                  <a:srgbClr val="000000"/>
                </a:solidFill>
                <a:latin typeface="Times New Roman"/>
                <a:ea typeface="Times New Roman"/>
              </a:rPr>
              <a:t>cos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16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89" dirty="0">
                <a:solidFill>
                  <a:srgbClr val="000000"/>
                </a:solidFill>
                <a:latin typeface="Times New Roman"/>
                <a:ea typeface="Times New Roman"/>
              </a:rPr>
              <a:t>cos</a:t>
            </a:r>
            <a:r>
              <a:rPr lang="en-US" altLang="zh-CN" sz="325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16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2300" spc="69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2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50" spc="-55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3250" spc="-6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300" spc="-45" dirty="0">
                <a:solidFill>
                  <a:srgbClr val="000000"/>
                </a:solidFill>
                <a:latin typeface="Times New Roman"/>
                <a:ea typeface="Times New Roman"/>
              </a:rPr>
              <a:t>0	</a:t>
            </a:r>
            <a:r>
              <a:rPr lang="en-US" altLang="zh-CN" sz="3250" spc="12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250" spc="129" dirty="0">
                <a:solidFill>
                  <a:srgbClr val="000000"/>
                </a:solidFill>
                <a:latin typeface="Times New Roman"/>
                <a:ea typeface="Times New Roman"/>
              </a:rPr>
              <a:t>k</a:t>
            </a:r>
            <a:r>
              <a:rPr lang="en-US" altLang="zh-CN" sz="2300" spc="94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290" name="TextBox 290"/>
          <p:cNvSpPr txBox="1"/>
          <p:nvPr/>
        </p:nvSpPr>
        <p:spPr>
          <a:xfrm>
            <a:off x="9163383" y="4068893"/>
            <a:ext cx="553111" cy="495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250" spc="11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250" spc="1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291" name="TextBox 291"/>
          <p:cNvSpPr txBox="1"/>
          <p:nvPr/>
        </p:nvSpPr>
        <p:spPr>
          <a:xfrm>
            <a:off x="668302" y="5566995"/>
            <a:ext cx="6284587" cy="30062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45000"/>
              </a:lnSpc>
            </a:pP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light!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integration:</a:t>
            </a:r>
          </a:p>
          <a:p>
            <a:pPr hangingPunct="0" marL="0">
              <a:lnSpc>
                <a:spcPct val="145000"/>
              </a:lnSpc>
            </a:pP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“f(x)”: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everything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inside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Pdf: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292" name="TextBox 29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293" name="TextBox 293"/>
          <p:cNvSpPr txBox="1"/>
          <p:nvPr/>
        </p:nvSpPr>
        <p:spPr>
          <a:xfrm>
            <a:off x="2876006" y="2403066"/>
            <a:ext cx="356723" cy="1544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900"/>
              </a:lnSpc>
            </a:pPr>
            <a:r>
              <a:rPr lang="en-US" altLang="zh-CN" sz="3250" spc="-21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294" name="TextBox 294"/>
          <p:cNvSpPr txBox="1"/>
          <p:nvPr/>
        </p:nvSpPr>
        <p:spPr>
          <a:xfrm>
            <a:off x="2876006" y="3537006"/>
            <a:ext cx="356723" cy="1544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900"/>
              </a:lnSpc>
            </a:pPr>
            <a:r>
              <a:rPr lang="en-US" altLang="zh-CN" sz="3250" spc="-215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Picture 2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720" y="5440680"/>
            <a:ext cx="8138159" cy="3870960"/>
          </a:xfrm>
          <a:prstGeom prst="rect">
            <a:avLst/>
          </a:prstGeom>
        </p:spPr>
      </p:pic>
      <p:sp>
        <p:nvSpPr>
          <p:cNvPr id="296" name="TextBox 296"/>
          <p:cNvSpPr txBox="1"/>
          <p:nvPr/>
        </p:nvSpPr>
        <p:spPr>
          <a:xfrm>
            <a:off x="651390" y="449988"/>
            <a:ext cx="10868242" cy="5133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6911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55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Previously,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“accidentally”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shot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hemisphere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3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consider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radiance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coming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parts: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75b9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85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75b9"/>
                </a:solidFill>
                <a:latin typeface="Times New Roman"/>
                <a:ea typeface="Times New Roman"/>
              </a:rPr>
              <a:t>source</a:t>
            </a:r>
            <a:r>
              <a:rPr lang="en-US" altLang="zh-CN" sz="3400" spc="80" dirty="0">
                <a:solidFill>
                  <a:srgbClr val="0075b9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(direct,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need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RR)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fe92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3400" spc="60" dirty="0">
                <a:solidFill>
                  <a:srgbClr val="fe92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fe9200"/>
                </a:solidFill>
                <a:latin typeface="Times New Roman"/>
                <a:ea typeface="Times New Roman"/>
              </a:rPr>
              <a:t>reflectors</a:t>
            </a:r>
            <a:r>
              <a:rPr lang="en-US" altLang="zh-CN" sz="3400" spc="55" dirty="0">
                <a:solidFill>
                  <a:srgbClr val="fe92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(indirect,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RR)</a:t>
            </a:r>
          </a:p>
        </p:txBody>
      </p:sp>
      <p:sp>
        <p:nvSpPr>
          <p:cNvPr id="297" name="TextBox 297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Box 298"/>
          <p:cNvSpPr txBox="1"/>
          <p:nvPr/>
        </p:nvSpPr>
        <p:spPr>
          <a:xfrm>
            <a:off x="668301" y="449988"/>
            <a:ext cx="12259325" cy="86784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860"/>
              </a:lnSpc>
            </a:pPr>
            <a:endParaRPr lang="en-US" dirty="0" smtClean="0"/>
          </a:p>
          <a:p>
            <a:pPr marL="0" indent="29879">
              <a:lnSpc>
                <a:spcPct val="100000"/>
              </a:lnSpc>
            </a:pPr>
            <a:r>
              <a:rPr lang="en-US" altLang="zh-CN" sz="2400" spc="345" b="1" dirty="0">
                <a:solidFill>
                  <a:srgbClr val="000000"/>
                </a:solidFill>
                <a:latin typeface="Times New Roman"/>
                <a:ea typeface="Times New Roman"/>
              </a:rPr>
              <a:t>shade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ea typeface="Times New Roman"/>
              </a:rPr>
              <a:t>(p,</a:t>
            </a:r>
            <a:r>
              <a:rPr lang="en-US" altLang="zh-CN" sz="2400" spc="8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70" dirty="0">
                <a:solidFill>
                  <a:srgbClr val="000000"/>
                </a:solidFill>
                <a:latin typeface="Times New Roman"/>
                <a:ea typeface="Times New Roman"/>
              </a:rPr>
              <a:t>wo)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605" dirty="0">
                <a:solidFill>
                  <a:srgbClr val="1cb000"/>
                </a:solidFill>
                <a:latin typeface="Times New Roman"/>
                <a:ea typeface="Times New Roman"/>
              </a:rPr>
              <a:t>#</a:t>
            </a:r>
            <a:r>
              <a:rPr lang="en-US" altLang="zh-CN" sz="2400" spc="304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15" dirty="0">
                <a:solidFill>
                  <a:srgbClr val="1cb000"/>
                </a:solidFill>
                <a:latin typeface="Times New Roman"/>
                <a:ea typeface="Times New Roman"/>
              </a:rPr>
              <a:t>Contribution</a:t>
            </a:r>
            <a:r>
              <a:rPr lang="en-US" altLang="zh-CN" sz="2400" spc="304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5" dirty="0">
                <a:solidFill>
                  <a:srgbClr val="1cb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1cb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04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1cb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0" dirty="0">
                <a:solidFill>
                  <a:srgbClr val="1cb000"/>
                </a:solidFill>
                <a:latin typeface="Times New Roman"/>
                <a:ea typeface="Times New Roman"/>
              </a:rPr>
              <a:t>source.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590" b="1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2400" spc="30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69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0" dirty="0">
                <a:solidFill>
                  <a:srgbClr val="000000"/>
                </a:solidFill>
                <a:latin typeface="Times New Roman"/>
                <a:ea typeface="Times New Roman"/>
              </a:rPr>
              <a:t>x’</a:t>
            </a:r>
            <a:r>
              <a:rPr lang="en-US" altLang="zh-CN" sz="24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80" dirty="0">
                <a:solidFill>
                  <a:srgbClr val="000000"/>
                </a:solidFill>
                <a:latin typeface="Times New Roman"/>
                <a:ea typeface="Times New Roman"/>
              </a:rPr>
              <a:t>(pdf_light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9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34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34" dirty="0">
                <a:solidFill>
                  <a:srgbClr val="000000"/>
                </a:solidFill>
                <a:latin typeface="Times New Roman"/>
                <a:ea typeface="Times New Roman"/>
              </a:rPr>
              <a:t>A)</a:t>
            </a:r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644" dirty="0">
                <a:solidFill>
                  <a:srgbClr val="000000"/>
                </a:solidFill>
                <a:latin typeface="Times New Roman"/>
                <a:ea typeface="Times New Roman"/>
              </a:rPr>
              <a:t>L_dir</a:t>
            </a:r>
            <a:r>
              <a:rPr lang="en-US" altLang="zh-CN"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81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69" dirty="0">
                <a:solidFill>
                  <a:srgbClr val="000000"/>
                </a:solidFill>
                <a:latin typeface="Times New Roman"/>
                <a:ea typeface="Times New Roman"/>
              </a:rPr>
              <a:t>L_i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3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9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40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44" dirty="0">
                <a:solidFill>
                  <a:srgbClr val="000000"/>
                </a:solidFill>
                <a:latin typeface="Times New Roman"/>
                <a:ea typeface="Times New Roman"/>
              </a:rPr>
              <a:t>cos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94" dirty="0">
                <a:solidFill>
                  <a:srgbClr val="000000"/>
                </a:solidFill>
                <a:latin typeface="Times New Roman"/>
                <a:ea typeface="Times New Roman"/>
              </a:rPr>
              <a:t>θ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2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44" dirty="0">
                <a:solidFill>
                  <a:srgbClr val="000000"/>
                </a:solidFill>
                <a:latin typeface="Times New Roman"/>
                <a:ea typeface="Times New Roman"/>
              </a:rPr>
              <a:t>cos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00" dirty="0">
                <a:solidFill>
                  <a:srgbClr val="000000"/>
                </a:solidFill>
                <a:latin typeface="Times New Roman"/>
                <a:ea typeface="Times New Roman"/>
              </a:rPr>
              <a:t>θ</a:t>
            </a:r>
            <a:r>
              <a:rPr lang="en-US" altLang="zh-CN" sz="2400" spc="484" dirty="0">
                <a:solidFill>
                  <a:srgbClr val="000000"/>
                </a:solidFill>
                <a:latin typeface="Times New Roman"/>
                <a:ea typeface="Times New Roman"/>
              </a:rPr>
              <a:t>’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0" dirty="0">
                <a:solidFill>
                  <a:srgbClr val="000000"/>
                </a:solidFill>
                <a:latin typeface="Times New Roman"/>
                <a:ea typeface="Times New Roman"/>
              </a:rPr>
              <a:t>|x’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8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5" dirty="0">
                <a:solidFill>
                  <a:srgbClr val="000000"/>
                </a:solidFill>
                <a:latin typeface="Times New Roman"/>
                <a:ea typeface="Times New Roman"/>
              </a:rPr>
              <a:t>p|^2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9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90" dirty="0">
                <a:solidFill>
                  <a:srgbClr val="000000"/>
                </a:solidFill>
                <a:latin typeface="Times New Roman"/>
                <a:ea typeface="Times New Roman"/>
              </a:rPr>
              <a:t>pdf_light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619" dirty="0">
                <a:solidFill>
                  <a:srgbClr val="1cb000"/>
                </a:solidFill>
                <a:latin typeface="Times New Roman"/>
                <a:ea typeface="Times New Roman"/>
              </a:rPr>
              <a:t>#</a:t>
            </a:r>
            <a:r>
              <a:rPr lang="en-US" altLang="zh-CN" sz="2400" spc="320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25" dirty="0">
                <a:solidFill>
                  <a:srgbClr val="1cb000"/>
                </a:solidFill>
                <a:latin typeface="Times New Roman"/>
                <a:ea typeface="Times New Roman"/>
              </a:rPr>
              <a:t>Contribution</a:t>
            </a:r>
            <a:r>
              <a:rPr lang="en-US" altLang="zh-CN" sz="2400" spc="325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9" dirty="0">
                <a:solidFill>
                  <a:srgbClr val="1cb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400" spc="325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9" dirty="0">
                <a:solidFill>
                  <a:srgbClr val="1cb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2400" spc="320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0" dirty="0">
                <a:solidFill>
                  <a:srgbClr val="1cb000"/>
                </a:solidFill>
                <a:latin typeface="Times New Roman"/>
                <a:ea typeface="Times New Roman"/>
              </a:rPr>
              <a:t>reflectors.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480" dirty="0">
                <a:solidFill>
                  <a:srgbClr val="000000"/>
                </a:solidFill>
                <a:latin typeface="Times New Roman"/>
                <a:ea typeface="Times New Roman"/>
              </a:rPr>
              <a:t>L_indir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0.0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440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2400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9" dirty="0">
                <a:solidFill>
                  <a:srgbClr val="000000"/>
                </a:solidFill>
                <a:latin typeface="Times New Roman"/>
                <a:ea typeface="Times New Roman"/>
              </a:rPr>
              <a:t>Russian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34" dirty="0">
                <a:solidFill>
                  <a:srgbClr val="000000"/>
                </a:solidFill>
                <a:latin typeface="Times New Roman"/>
                <a:ea typeface="Times New Roman"/>
              </a:rPr>
              <a:t>Roulette</a:t>
            </a:r>
            <a:r>
              <a:rPr lang="en-US" altLang="zh-CN" sz="2400" spc="2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5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9" dirty="0">
                <a:solidFill>
                  <a:srgbClr val="000000"/>
                </a:solidFill>
                <a:latin typeface="Times New Roman"/>
                <a:ea typeface="Times New Roman"/>
              </a:rPr>
              <a:t>probability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9" dirty="0">
                <a:solidFill>
                  <a:srgbClr val="000000"/>
                </a:solidFill>
                <a:latin typeface="Times New Roman"/>
                <a:ea typeface="Times New Roman"/>
              </a:rPr>
              <a:t>P_RR</a:t>
            </a:r>
          </a:p>
          <a:p>
            <a:pPr>
              <a:lnSpc>
                <a:spcPts val="750"/>
              </a:lnSpc>
            </a:pPr>
            <a:endParaRPr lang="en-US" dirty="0" smtClean="0"/>
          </a:p>
          <a:p>
            <a:pPr hangingPunct="0" marL="829979">
              <a:lnSpc>
                <a:spcPct val="152083"/>
              </a:lnSpc>
            </a:pPr>
            <a:r>
              <a:rPr lang="en-US" altLang="zh-CN" sz="2400" spc="475" b="1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2400" spc="24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9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9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000000"/>
                </a:solidFill>
                <a:latin typeface="Times New Roman"/>
                <a:ea typeface="Times New Roman"/>
              </a:rPr>
              <a:t>hemisphere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000000"/>
                </a:solidFill>
                <a:latin typeface="Times New Roman"/>
                <a:ea typeface="Times New Roman"/>
              </a:rPr>
              <a:t>toward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000000"/>
                </a:solidFill>
                <a:latin typeface="Times New Roman"/>
                <a:ea typeface="Times New Roman"/>
              </a:rPr>
              <a:t>wi</a:t>
            </a:r>
            <a:r>
              <a:rPr lang="en-US" altLang="zh-CN" sz="2400" spc="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000000"/>
                </a:solidFill>
                <a:latin typeface="Times New Roman"/>
                <a:ea typeface="Times New Roman"/>
              </a:rPr>
              <a:t>(pdf_hemi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6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2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84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27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90" dirty="0">
                <a:solidFill>
                  <a:srgbClr val="000000"/>
                </a:solidFill>
                <a:latin typeface="Times New Roman"/>
                <a:ea typeface="Times New Roman"/>
              </a:rPr>
              <a:t>2pi)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94" dirty="0">
                <a:solidFill>
                  <a:srgbClr val="000000"/>
                </a:solidFill>
                <a:latin typeface="Times New Roman"/>
                <a:ea typeface="Times New Roman"/>
              </a:rPr>
              <a:t>Trace</a:t>
            </a:r>
            <a:r>
              <a:rPr lang="en-US" altLang="zh-CN" sz="2400" spc="3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3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400" spc="3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r(p,</a:t>
            </a:r>
            <a:r>
              <a:rPr lang="en-US" altLang="zh-CN" sz="2400" spc="3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4" dirty="0">
                <a:solidFill>
                  <a:srgbClr val="000000"/>
                </a:solidFill>
                <a:latin typeface="Times New Roman"/>
                <a:ea typeface="Times New Roman"/>
              </a:rPr>
              <a:t>wi)</a:t>
            </a:r>
          </a:p>
          <a:p>
            <a:pPr>
              <a:lnSpc>
                <a:spcPts val="765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450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7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19" b="1" dirty="0">
                <a:solidFill>
                  <a:srgbClr val="000000"/>
                </a:solidFill>
                <a:latin typeface="Times New Roman"/>
                <a:ea typeface="Times New Roman"/>
              </a:rPr>
              <a:t>non-emitting</a:t>
            </a:r>
            <a:r>
              <a:rPr lang="en-US" altLang="zh-CN" sz="2400" spc="340" b="1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5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80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 indent="1503079">
              <a:lnSpc>
                <a:spcPct val="100000"/>
              </a:lnSpc>
            </a:pPr>
            <a:r>
              <a:rPr lang="en-US" altLang="zh-CN" sz="2400" spc="490" dirty="0">
                <a:solidFill>
                  <a:srgbClr val="000000"/>
                </a:solidFill>
                <a:latin typeface="Times New Roman"/>
                <a:ea typeface="Times New Roman"/>
              </a:rPr>
              <a:t>L_indir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4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80" dirty="0">
                <a:solidFill>
                  <a:srgbClr val="000000"/>
                </a:solidFill>
                <a:latin typeface="Times New Roman"/>
                <a:ea typeface="Times New Roman"/>
              </a:rPr>
              <a:t>shade(q,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75" dirty="0">
                <a:solidFill>
                  <a:srgbClr val="000000"/>
                </a:solidFill>
                <a:latin typeface="Times New Roman"/>
                <a:ea typeface="Times New Roman"/>
              </a:rPr>
              <a:t>-wi)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4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000000"/>
                </a:solidFill>
                <a:latin typeface="Times New Roman"/>
                <a:ea typeface="Times New Roman"/>
              </a:rPr>
              <a:t>f_r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7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5" dirty="0">
                <a:solidFill>
                  <a:srgbClr val="000000"/>
                </a:solidFill>
                <a:latin typeface="Times New Roman"/>
                <a:ea typeface="Times New Roman"/>
              </a:rPr>
              <a:t>cos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9" dirty="0">
                <a:solidFill>
                  <a:srgbClr val="000000"/>
                </a:solidFill>
                <a:latin typeface="Times New Roman"/>
                <a:ea typeface="Times New Roman"/>
              </a:rPr>
              <a:t>θ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1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44" dirty="0">
                <a:solidFill>
                  <a:srgbClr val="000000"/>
                </a:solidFill>
                <a:latin typeface="Times New Roman"/>
                <a:ea typeface="Times New Roman"/>
              </a:rPr>
              <a:t>pdf_hemi</a:t>
            </a:r>
            <a:r>
              <a:rPr lang="en-US" altLang="zh-CN" sz="2400" spc="2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4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2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80" dirty="0">
                <a:solidFill>
                  <a:srgbClr val="000000"/>
                </a:solidFill>
                <a:latin typeface="Times New Roman"/>
                <a:ea typeface="Times New Roman"/>
              </a:rPr>
              <a:t>P_RR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0"/>
              </a:lnSpc>
            </a:pPr>
            <a:endParaRPr lang="en-US" dirty="0" smtClean="0"/>
          </a:p>
          <a:p>
            <a:pPr marL="0" indent="829979">
              <a:lnSpc>
                <a:spcPct val="100000"/>
              </a:lnSpc>
            </a:pPr>
            <a:r>
              <a:rPr lang="en-US" altLang="zh-CN" sz="2400" spc="459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5" dirty="0">
                <a:solidFill>
                  <a:srgbClr val="000000"/>
                </a:solidFill>
                <a:latin typeface="Times New Roman"/>
                <a:ea typeface="Times New Roman"/>
              </a:rPr>
              <a:t>L_dir</a:t>
            </a:r>
            <a:r>
              <a:rPr lang="en-US" altLang="zh-CN" sz="2400" spc="2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9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  <a:r>
              <a:rPr lang="en-US" altLang="zh-CN" sz="2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34" dirty="0">
                <a:solidFill>
                  <a:srgbClr val="000000"/>
                </a:solidFill>
                <a:latin typeface="Times New Roman"/>
                <a:ea typeface="Times New Roman"/>
              </a:rPr>
              <a:t>L_indir</a:t>
            </a:r>
          </a:p>
        </p:txBody>
      </p:sp>
      <p:sp>
        <p:nvSpPr>
          <p:cNvPr id="299" name="TextBox 299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6180" y="4861560"/>
            <a:ext cx="5257800" cy="4335779"/>
          </a:xfrm>
          <a:prstGeom prst="rect">
            <a:avLst/>
          </a:prstGeom>
        </p:spPr>
      </p:pic>
      <p:sp>
        <p:nvSpPr>
          <p:cNvPr id="301" name="TextBox 301"/>
          <p:cNvSpPr txBox="1"/>
          <p:nvPr/>
        </p:nvSpPr>
        <p:spPr>
          <a:xfrm>
            <a:off x="649105" y="449988"/>
            <a:ext cx="11151799" cy="85657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9196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80"/>
              </a:lnSpc>
            </a:pPr>
            <a:endParaRPr lang="en-US" dirty="0" smtClean="0"/>
          </a:p>
          <a:p>
            <a:pPr hangingPunct="0" marL="19196">
              <a:lnSpc>
                <a:spcPct val="105416"/>
              </a:lnSpc>
            </a:pP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final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5" dirty="0">
                <a:solidFill>
                  <a:srgbClr val="000000"/>
                </a:solidFill>
                <a:latin typeface="Times New Roman"/>
                <a:ea typeface="Times New Roman"/>
              </a:rPr>
              <a:t>thing: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9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60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9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know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04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54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6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2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2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2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1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2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3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9" dirty="0">
                <a:solidFill>
                  <a:srgbClr val="000000"/>
                </a:solidFill>
                <a:latin typeface="Times New Roman"/>
                <a:ea typeface="Times New Roman"/>
              </a:rPr>
              <a:t>blocked</a:t>
            </a:r>
            <a:r>
              <a:rPr lang="en-US" altLang="zh-CN" sz="32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32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9" dirty="0">
                <a:solidFill>
                  <a:srgbClr val="000000"/>
                </a:solidFill>
                <a:latin typeface="Times New Roman"/>
                <a:ea typeface="Times New Roman"/>
              </a:rPr>
              <a:t>not?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89"/>
              </a:lnSpc>
            </a:pPr>
            <a:endParaRPr lang="en-US" dirty="0" smtClean="0"/>
          </a:p>
          <a:p>
            <a:pPr hangingPunct="0" marL="98127">
              <a:lnSpc>
                <a:spcPct val="152083"/>
              </a:lnSpc>
            </a:pPr>
            <a:r>
              <a:rPr lang="en-US" altLang="zh-CN" sz="2400" spc="605" dirty="0">
                <a:solidFill>
                  <a:srgbClr val="1cb000"/>
                </a:solidFill>
                <a:latin typeface="Times New Roman"/>
                <a:ea typeface="Times New Roman"/>
              </a:rPr>
              <a:t>#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15" dirty="0">
                <a:solidFill>
                  <a:srgbClr val="1cb000"/>
                </a:solidFill>
                <a:latin typeface="Times New Roman"/>
                <a:ea typeface="Times New Roman"/>
              </a:rPr>
              <a:t>Contribution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0" dirty="0">
                <a:solidFill>
                  <a:srgbClr val="1cb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1cb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1cb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400" spc="309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1cb000"/>
                </a:solidFill>
                <a:latin typeface="Times New Roman"/>
                <a:ea typeface="Times New Roman"/>
              </a:rPr>
              <a:t>source.</a:t>
            </a:r>
            <a:r>
              <a:rPr lang="en-US" altLang="zh-CN" sz="2400" dirty="0">
                <a:solidFill>
                  <a:srgbClr val="1cb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480" dirty="0">
                <a:solidFill>
                  <a:srgbClr val="000000"/>
                </a:solidFill>
                <a:latin typeface="Times New Roman"/>
                <a:ea typeface="Times New Roman"/>
              </a:rPr>
              <a:t>L_dir</a:t>
            </a:r>
            <a:r>
              <a:rPr lang="en-US" altLang="zh-CN" sz="2400" spc="2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2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5" dirty="0">
                <a:solidFill>
                  <a:srgbClr val="000000"/>
                </a:solidFill>
                <a:latin typeface="Times New Roman"/>
                <a:ea typeface="Times New Roman"/>
              </a:rPr>
              <a:t>0.0</a:t>
            </a:r>
          </a:p>
          <a:p>
            <a:pPr hangingPunct="0" marL="98127">
              <a:lnSpc>
                <a:spcPct val="152083"/>
              </a:lnSpc>
            </a:pPr>
            <a:r>
              <a:rPr lang="en-US" altLang="zh-CN" sz="2400" spc="580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4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5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4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15" dirty="0">
                <a:solidFill>
                  <a:srgbClr val="000000"/>
                </a:solidFill>
                <a:latin typeface="Times New Roman"/>
                <a:ea typeface="Times New Roman"/>
              </a:rPr>
              <a:t>x’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000000"/>
                </a:solidFill>
                <a:latin typeface="Times New Roman"/>
                <a:ea typeface="Times New Roman"/>
              </a:rPr>
              <a:t>(pdf_light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1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19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4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55" dirty="0">
                <a:solidFill>
                  <a:srgbClr val="000000"/>
                </a:solidFill>
                <a:latin typeface="Times New Roman"/>
                <a:ea typeface="Times New Roman"/>
              </a:rPr>
              <a:t>A)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2400" spc="555" dirty="0">
                <a:solidFill>
                  <a:srgbClr val="ec210a"/>
                </a:solidFill>
                <a:latin typeface="Times New Roman"/>
                <a:ea typeface="Times New Roman"/>
              </a:rPr>
              <a:t>Shoot</a:t>
            </a:r>
            <a:r>
              <a:rPr lang="en-US" altLang="zh-CN" sz="2400" spc="3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44" dirty="0">
                <a:solidFill>
                  <a:srgbClr val="ec210a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3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5" dirty="0">
                <a:solidFill>
                  <a:srgbClr val="ec210a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400" spc="3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0" dirty="0">
                <a:solidFill>
                  <a:srgbClr val="ec210a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400" spc="3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15" dirty="0">
                <a:solidFill>
                  <a:srgbClr val="ec210a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2400" spc="3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65" dirty="0">
                <a:solidFill>
                  <a:srgbClr val="ec210a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2400" spc="30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ec210a"/>
                </a:solidFill>
                <a:latin typeface="Times New Roman"/>
                <a:ea typeface="Times New Roman"/>
              </a:rPr>
              <a:t>x’</a:t>
            </a:r>
          </a:p>
          <a:p>
            <a:pPr>
              <a:lnSpc>
                <a:spcPts val="765"/>
              </a:lnSpc>
            </a:pPr>
            <a:endParaRPr lang="en-US" dirty="0" smtClean="0"/>
          </a:p>
          <a:p>
            <a:pPr marL="0" indent="98127">
              <a:lnSpc>
                <a:spcPct val="100000"/>
              </a:lnSpc>
            </a:pPr>
            <a:r>
              <a:rPr lang="en-US" altLang="zh-CN" sz="2400" spc="415" dirty="0">
                <a:solidFill>
                  <a:srgbClr val="ec210a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400" spc="31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5" dirty="0">
                <a:solidFill>
                  <a:srgbClr val="ec210a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1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34" dirty="0">
                <a:solidFill>
                  <a:srgbClr val="ec210a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2400" spc="31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15" dirty="0">
                <a:solidFill>
                  <a:srgbClr val="ec210a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31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34" dirty="0">
                <a:solidFill>
                  <a:srgbClr val="ec210a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2400" spc="31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65" dirty="0">
                <a:solidFill>
                  <a:srgbClr val="ec210a"/>
                </a:solidFill>
                <a:latin typeface="Times New Roman"/>
                <a:ea typeface="Times New Roman"/>
              </a:rPr>
              <a:t>blocked</a:t>
            </a:r>
            <a:r>
              <a:rPr lang="en-US" altLang="zh-CN" sz="2400" spc="31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19" b="1" dirty="0">
                <a:solidFill>
                  <a:srgbClr val="ec210a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400" spc="320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5" b="1" dirty="0">
                <a:solidFill>
                  <a:srgbClr val="ec210a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15" b="1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9" b="1" dirty="0">
                <a:solidFill>
                  <a:srgbClr val="ec210a"/>
                </a:solidFill>
                <a:latin typeface="Times New Roman"/>
                <a:ea typeface="Times New Roman"/>
              </a:rPr>
              <a:t>middle</a:t>
            </a:r>
          </a:p>
          <a:p>
            <a:pPr>
              <a:lnSpc>
                <a:spcPts val="1505"/>
              </a:lnSpc>
            </a:pPr>
            <a:endParaRPr lang="en-US" dirty="0" smtClean="0"/>
          </a:p>
          <a:p>
            <a:pPr marL="0" indent="898226">
              <a:lnSpc>
                <a:spcPct val="100000"/>
              </a:lnSpc>
            </a:pPr>
            <a:r>
              <a:rPr lang="en-US" altLang="zh-CN" sz="2400" spc="135" dirty="0">
                <a:solidFill>
                  <a:srgbClr val="000000"/>
                </a:solidFill>
                <a:latin typeface="Times New Roman"/>
                <a:ea typeface="Times New Roman"/>
              </a:rPr>
              <a:t>L_dir</a:t>
            </a:r>
            <a:r>
              <a:rPr lang="en-US" altLang="zh-CN" sz="2400" spc="7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17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7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ea typeface="Times New Roman"/>
              </a:rPr>
              <a:t>…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1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200" spc="304" dirty="0">
                <a:solidFill>
                  <a:srgbClr val="ec210a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200" spc="12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00" dirty="0">
                <a:solidFill>
                  <a:srgbClr val="ec210a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200" spc="12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85" dirty="0">
                <a:solidFill>
                  <a:srgbClr val="ec210a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200" spc="12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0" dirty="0">
                <a:solidFill>
                  <a:srgbClr val="ec210a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200" spc="12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175" dirty="0">
                <a:solidFill>
                  <a:srgbClr val="ec210a"/>
                </a:solidFill>
                <a:latin typeface="Times New Roman"/>
                <a:ea typeface="Times New Roman"/>
              </a:rPr>
              <a:t>finally</a:t>
            </a:r>
            <a:r>
              <a:rPr lang="en-US" altLang="zh-CN" sz="3200" spc="12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200" spc="215" dirty="0">
                <a:solidFill>
                  <a:srgbClr val="ec210a"/>
                </a:solidFill>
                <a:latin typeface="Times New Roman"/>
                <a:ea typeface="Times New Roman"/>
              </a:rPr>
              <a:t>done!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89"/>
              </a:lnSpc>
            </a:pPr>
            <a:endParaRPr lang="en-US" dirty="0" smtClean="0"/>
          </a:p>
          <a:p>
            <a:pPr marL="0" indent="9324603">
              <a:lnSpc>
                <a:spcPct val="100000"/>
              </a:lnSpc>
            </a:pPr>
            <a:r>
              <a:rPr lang="en-US" altLang="zh-CN" sz="2400" spc="-10" b="1" dirty="0">
                <a:solidFill>
                  <a:srgbClr val="000000"/>
                </a:solidFill>
                <a:latin typeface="Arial"/>
                <a:ea typeface="Arial"/>
              </a:rPr>
              <a:t>p</a:t>
            </a:r>
          </a:p>
        </p:txBody>
      </p:sp>
      <p:sp>
        <p:nvSpPr>
          <p:cNvPr id="302" name="TextBox 302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TextBox 303"/>
          <p:cNvSpPr txBox="1"/>
          <p:nvPr/>
        </p:nvSpPr>
        <p:spPr>
          <a:xfrm>
            <a:off x="668301" y="449988"/>
            <a:ext cx="11436100" cy="739617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345" dirty="0">
                <a:solidFill>
                  <a:srgbClr val="000000"/>
                </a:solidFill>
                <a:latin typeface="Times New Roman"/>
                <a:ea typeface="Times New Roman"/>
              </a:rPr>
              <a:t>Some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65" dirty="0">
                <a:solidFill>
                  <a:srgbClr val="000000"/>
                </a:solidFill>
                <a:latin typeface="Times New Roman"/>
                <a:ea typeface="Times New Roman"/>
              </a:rPr>
              <a:t>Side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Notes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(PT)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indeed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difficult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Consider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most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challenging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undergrad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65" dirty="0">
                <a:solidFill>
                  <a:srgbClr val="000000"/>
                </a:solidFill>
                <a:latin typeface="Times New Roman"/>
                <a:ea typeface="Times New Roman"/>
              </a:rPr>
              <a:t>CS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Why: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physics,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probability,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calculus,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coding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PT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help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understand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deeper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9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still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“Introductory”?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Not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really,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“modern"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:)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rewarding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because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95" dirty="0">
                <a:solidFill>
                  <a:srgbClr val="000000"/>
                </a:solidFill>
                <a:latin typeface="Times New Roman"/>
                <a:ea typeface="Times New Roman"/>
              </a:rPr>
              <a:t>…</a:t>
            </a:r>
          </a:p>
        </p:txBody>
      </p:sp>
      <p:sp>
        <p:nvSpPr>
          <p:cNvPr id="304" name="TextBox 304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45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Picture 30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620" y="2926080"/>
            <a:ext cx="5623560" cy="4518660"/>
          </a:xfrm>
          <a:prstGeom prst="rect">
            <a:avLst/>
          </a:prstGeom>
        </p:spPr>
      </p:pic>
      <p:pic>
        <p:nvPicPr>
          <p:cNvPr id="307" name="Picture 30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780" y="2926080"/>
            <a:ext cx="5623560" cy="4518660"/>
          </a:xfrm>
          <a:prstGeom prst="rect">
            <a:avLst/>
          </a:prstGeom>
        </p:spPr>
      </p:pic>
      <p:sp>
        <p:nvSpPr>
          <p:cNvPr id="307" name="TextBox 307"/>
          <p:cNvSpPr txBox="1"/>
          <p:nvPr/>
        </p:nvSpPr>
        <p:spPr>
          <a:xfrm>
            <a:off x="668301" y="449988"/>
            <a:ext cx="10373720" cy="19807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/>
                <a:ea typeface="Times New Roman"/>
              </a:rPr>
              <a:t>Correct?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0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Yes,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almost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100%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correct,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a.k.a.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ec210a"/>
                </a:solidFill>
                <a:latin typeface="Times New Roman"/>
                <a:ea typeface="Times New Roman"/>
              </a:rPr>
              <a:t>PHOTO-REALISTIC</a:t>
            </a:r>
          </a:p>
        </p:txBody>
      </p:sp>
      <p:sp>
        <p:nvSpPr>
          <p:cNvPr id="308" name="TextBox 308"/>
          <p:cNvSpPr txBox="1"/>
          <p:nvPr/>
        </p:nvSpPr>
        <p:spPr>
          <a:xfrm>
            <a:off x="3147048" y="7733641"/>
            <a:ext cx="876491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-5" b="1" dirty="0">
                <a:solidFill>
                  <a:srgbClr val="000000"/>
                </a:solidFill>
                <a:latin typeface="Arial"/>
                <a:ea typeface="Arial"/>
              </a:rPr>
              <a:t>Ph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oto</a:t>
            </a:r>
          </a:p>
        </p:txBody>
      </p:sp>
      <p:sp>
        <p:nvSpPr>
          <p:cNvPr id="309" name="TextBox 309"/>
          <p:cNvSpPr txBox="1"/>
          <p:nvPr/>
        </p:nvSpPr>
        <p:spPr>
          <a:xfrm>
            <a:off x="8203755" y="7553759"/>
            <a:ext cx="2468459" cy="734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395172">
              <a:lnSpc>
                <a:spcPct val="100000"/>
              </a:lnSpc>
            </a:pP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Path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traced:</a:t>
            </a:r>
          </a:p>
          <a:p>
            <a:pPr marL="0">
              <a:lnSpc>
                <a:spcPct val="100000"/>
              </a:lnSpc>
            </a:pPr>
            <a:r>
              <a:rPr lang="en-US" altLang="zh-CN" sz="2400" spc="10" dirty="0">
                <a:solidFill>
                  <a:srgbClr val="000000"/>
                </a:solidFill>
                <a:latin typeface="Arial"/>
                <a:ea typeface="Arial"/>
              </a:rPr>
              <a:t>global</a:t>
            </a:r>
            <a:r>
              <a:rPr lang="en-US" altLang="zh-CN" sz="2400" spc="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15" dirty="0">
                <a:solidFill>
                  <a:srgbClr val="000000"/>
                </a:solidFill>
                <a:latin typeface="Arial"/>
                <a:ea typeface="Arial"/>
              </a:rPr>
              <a:t>illumination</a:t>
            </a:r>
          </a:p>
        </p:txBody>
      </p:sp>
      <p:sp>
        <p:nvSpPr>
          <p:cNvPr id="310" name="TextBox 310"/>
          <p:cNvSpPr txBox="1"/>
          <p:nvPr/>
        </p:nvSpPr>
        <p:spPr>
          <a:xfrm>
            <a:off x="1247343" y="8634248"/>
            <a:ext cx="10637107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3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ea typeface="Arial"/>
              </a:rPr>
              <a:t>Cornell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ea typeface="Arial"/>
              </a:rPr>
              <a:t>box</a:t>
            </a:r>
            <a:r>
              <a:rPr lang="en-US" altLang="zh-CN" sz="24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69" dirty="0">
                <a:solidFill>
                  <a:srgbClr val="000000"/>
                </a:solidFill>
                <a:latin typeface="Arial"/>
                <a:ea typeface="Arial"/>
              </a:rPr>
              <a:t>—</a:t>
            </a:r>
            <a:r>
              <a:rPr lang="en-US" altLang="zh-CN" sz="2400" spc="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spc="25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/>
                <a:ea typeface="Arial"/>
              </a:rPr>
              <a:t>http://www.graphics.cornell.edu/online/box/compare.html</a:t>
            </a:r>
          </a:p>
        </p:txBody>
      </p:sp>
      <p:sp>
        <p:nvSpPr>
          <p:cNvPr id="311" name="TextBox 311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TextBox 312"/>
          <p:cNvSpPr txBox="1"/>
          <p:nvPr/>
        </p:nvSpPr>
        <p:spPr>
          <a:xfrm>
            <a:off x="668301" y="449988"/>
            <a:ext cx="11642015" cy="8310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4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tracing: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/>
                <a:ea typeface="Times New Roman"/>
              </a:rPr>
              <a:t>Previous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vs.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34" dirty="0">
                <a:solidFill>
                  <a:srgbClr val="000000"/>
                </a:solidFill>
                <a:latin typeface="Times New Roman"/>
                <a:ea typeface="Times New Roman"/>
              </a:rPr>
              <a:t>Modern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Concepts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268424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Previous</a:t>
            </a:r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 indent="1068524">
              <a:lnSpc>
                <a:spcPct val="113750"/>
              </a:lnSpc>
            </a:pP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==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 indent="268424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Modern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(my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own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definition)</a:t>
            </a:r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hangingPunct="0" marL="1068524">
              <a:lnSpc>
                <a:spcPct val="162500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6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general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solution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transport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including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(Unidirectional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bidirectional)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 marL="0" indent="1068524">
              <a:lnSpc>
                <a:spcPct val="11375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Photon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mapping</a:t>
            </a:r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hangingPunct="0" marL="1068524">
              <a:lnSpc>
                <a:spcPct val="16250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Metropolis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transport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VCM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UPBP…</a:t>
            </a:r>
          </a:p>
        </p:txBody>
      </p:sp>
      <p:sp>
        <p:nvSpPr>
          <p:cNvPr id="313" name="TextBox 313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Box 314"/>
          <p:cNvSpPr txBox="1"/>
          <p:nvPr/>
        </p:nvSpPr>
        <p:spPr>
          <a:xfrm>
            <a:off x="668301" y="449988"/>
            <a:ext cx="10989136" cy="68591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7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/>
                <a:ea typeface="Times New Roman"/>
              </a:rPr>
              <a:t>haven’t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covered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won’t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cover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Uniformly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sampling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hemisphere</a:t>
            </a:r>
          </a:p>
          <a:p>
            <a:pPr>
              <a:lnSpc>
                <a:spcPts val="1525"/>
              </a:lnSpc>
            </a:pPr>
            <a:endParaRPr lang="en-US" dirty="0" smtClean="0"/>
          </a:p>
          <a:p>
            <a:pPr marL="0" indent="800100">
              <a:lnSpc>
                <a:spcPct val="10000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How?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general,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any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function?</a:t>
            </a:r>
          </a:p>
          <a:p>
            <a:pPr marL="0" indent="1148740">
              <a:lnSpc>
                <a:spcPct val="100000"/>
              </a:lnSpc>
              <a:spcBef>
                <a:spcPts val="185"/>
              </a:spcBef>
            </a:pP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(sa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mpling)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8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allows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arbitrary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pdfs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What's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best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choice?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(importance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sampling)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84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random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numbers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matter?</a:t>
            </a:r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 indent="920140">
              <a:lnSpc>
                <a:spcPct val="113750"/>
              </a:lnSpc>
            </a:pP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Yes!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(low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discrepancy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sequences)</a:t>
            </a:r>
          </a:p>
        </p:txBody>
      </p:sp>
      <p:sp>
        <p:nvSpPr>
          <p:cNvPr id="315" name="TextBox 315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Box 316"/>
          <p:cNvSpPr txBox="1"/>
          <p:nvPr/>
        </p:nvSpPr>
        <p:spPr>
          <a:xfrm>
            <a:off x="659270" y="449988"/>
            <a:ext cx="10998167" cy="84458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Things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7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95" dirty="0">
                <a:solidFill>
                  <a:srgbClr val="000000"/>
                </a:solidFill>
                <a:latin typeface="Times New Roman"/>
                <a:ea typeface="Times New Roman"/>
              </a:rPr>
              <a:t>haven’t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covered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won’t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cover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sample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hemisphere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combine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them?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Yes!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(multiple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imp.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sampling)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radiance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average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radiance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</a:p>
          <a:p>
            <a:pPr marL="0" indent="348640">
              <a:lnSpc>
                <a:spcPct val="100000"/>
              </a:lnSpc>
              <a:spcBef>
                <a:spcPts val="185"/>
              </a:spcBef>
            </a:pP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paths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passing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Why?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(pixel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reconstruction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filter)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radiance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pixel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color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pixel?</a:t>
            </a:r>
          </a:p>
          <a:p>
            <a:pPr>
              <a:lnSpc>
                <a:spcPts val="1294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No.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(gamma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correction,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curves,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color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space)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95"/>
              </a:lnSpc>
            </a:pPr>
            <a:endParaRPr lang="en-US" dirty="0" smtClean="0"/>
          </a:p>
          <a:p>
            <a:pPr hangingPunct="0" marL="800100" indent="-800100">
              <a:lnSpc>
                <a:spcPct val="14500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Asking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again,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path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still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“Introductory”?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This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time,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yes.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Fear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science,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my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friends.</a:t>
            </a:r>
          </a:p>
        </p:txBody>
      </p:sp>
      <p:sp>
        <p:nvSpPr>
          <p:cNvPr id="317" name="TextBox 317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4289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2"/>
          <p:cNvSpPr txBox="1"/>
          <p:nvPr/>
        </p:nvSpPr>
        <p:spPr>
          <a:xfrm>
            <a:off x="237498" y="925823"/>
            <a:ext cx="5520663" cy="86477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071449">
              <a:lnSpc>
                <a:spcPct val="113750"/>
              </a:lnSpc>
            </a:pPr>
            <a:r>
              <a:rPr lang="en-US" altLang="zh-CN" sz="4800" spc="10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ea typeface="Times New Roman"/>
              </a:rPr>
              <a:t>day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0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1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  <a:r>
              <a:rPr lang="en-US" altLang="zh-CN" sz="32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Brief</a:t>
            </a:r>
            <a:r>
              <a:rPr lang="en-US" altLang="zh-CN" sz="3200" spc="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Review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4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spc="4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ea typeface="Arial"/>
              </a:rPr>
              <a:t>Monte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ea typeface="Arial"/>
              </a:rPr>
              <a:t>Carlo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ea typeface="Arial"/>
              </a:rPr>
              <a:t>Integration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4"/>
              </a:lnSpc>
            </a:pPr>
            <a:endParaRPr lang="en-US" dirty="0" smtClean="0"/>
          </a:p>
          <a:p>
            <a:pPr marL="0" indent="765801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15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Path</a:t>
            </a:r>
            <a:r>
              <a:rPr lang="en-US" altLang="zh-CN" sz="3200" spc="1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6442523" y="9328098"/>
            <a:ext cx="125669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5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0071465" y="9329725"/>
            <a:ext cx="272622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Box 318"/>
          <p:cNvSpPr txBox="1"/>
          <p:nvPr/>
        </p:nvSpPr>
        <p:spPr>
          <a:xfrm>
            <a:off x="1299921" y="3936517"/>
            <a:ext cx="10417653" cy="1844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23870">
              <a:lnSpc>
                <a:spcPct val="100000"/>
              </a:lnSpc>
            </a:pPr>
            <a:r>
              <a:rPr lang="en-US" altLang="zh-CN" sz="8000" spc="120" dirty="0">
                <a:solidFill>
                  <a:srgbClr val="000000"/>
                </a:solidFill>
                <a:latin typeface="Arial"/>
                <a:ea typeface="Arial"/>
              </a:rPr>
              <a:t>Thank</a:t>
            </a:r>
            <a:r>
              <a:rPr lang="en-US" altLang="zh-CN" sz="80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8000" spc="100" dirty="0">
                <a:solidFill>
                  <a:srgbClr val="000000"/>
                </a:solidFill>
                <a:latin typeface="Arial"/>
                <a:ea typeface="Arial"/>
              </a:rPr>
              <a:t>you!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4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(And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thank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Prof.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Ravi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Ramamoorthi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Prof.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Ng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many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slides!)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2459" y="4640579"/>
            <a:ext cx="1135380" cy="350520"/>
          </a:xfrm>
          <a:prstGeom prst="rect">
            <a:avLst/>
          </a:prstGeom>
        </p:spPr>
      </p:pic>
      <p:pic>
        <p:nvPicPr>
          <p:cNvPr id="17" name="Picture 1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620" y="4998720"/>
            <a:ext cx="6598920" cy="3726179"/>
          </a:xfrm>
          <a:prstGeom prst="rect">
            <a:avLst/>
          </a:prstGeom>
        </p:spPr>
      </p:pic>
      <p:sp>
        <p:nvSpPr>
          <p:cNvPr id="17" name="Freeform 17"> 
				</p:cNvPr>
          <p:cNvSpPr/>
          <p:nvPr/>
        </p:nvSpPr>
        <p:spPr>
          <a:xfrm>
            <a:off x="7981950" y="4540250"/>
            <a:ext cx="1466850" cy="971550"/>
          </a:xfrm>
          <a:custGeom>
            <a:avLst/>
            <a:gdLst>
              <a:gd name="connsiteX0" fmla="*/ 17402 w 1466850"/>
              <a:gd name="connsiteY0" fmla="*/ 981436 h 971550"/>
              <a:gd name="connsiteX1" fmla="*/ 1466961 w 1466850"/>
              <a:gd name="connsiteY1" fmla="*/ 981436 h 971550"/>
              <a:gd name="connsiteX2" fmla="*/ 1466961 w 1466850"/>
              <a:gd name="connsiteY2" fmla="*/ 6658 h 971550"/>
              <a:gd name="connsiteX3" fmla="*/ 17402 w 1466850"/>
              <a:gd name="connsiteY3" fmla="*/ 6658 h 971550"/>
              <a:gd name="connsiteX4" fmla="*/ 17402 w 1466850"/>
              <a:gd name="connsiteY4" fmla="*/ 981436 h 971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6850" h="971550">
                <a:moveTo>
                  <a:pt x="17402" y="981436"/>
                </a:moveTo>
                <a:lnTo>
                  <a:pt x="1466961" y="981436"/>
                </a:lnTo>
                <a:lnTo>
                  <a:pt x="1466961" y="6658"/>
                </a:lnTo>
                <a:lnTo>
                  <a:pt x="17402" y="6658"/>
                </a:lnTo>
                <a:lnTo>
                  <a:pt x="17402" y="981436"/>
                </a:lnTo>
                <a:close/>
              </a:path>
            </a:pathLst>
          </a:custGeom>
          <a:solidFill>
            <a:srgbClr val="fdfe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18"> 
				</p:cNvPr>
          <p:cNvSpPr/>
          <p:nvPr/>
        </p:nvSpPr>
        <p:spPr>
          <a:xfrm>
            <a:off x="2520950" y="5454650"/>
            <a:ext cx="1454150" cy="552450"/>
          </a:xfrm>
          <a:custGeom>
            <a:avLst/>
            <a:gdLst>
              <a:gd name="connsiteX0" fmla="*/ 6859 w 1454150"/>
              <a:gd name="connsiteY0" fmla="*/ 553034 h 552450"/>
              <a:gd name="connsiteX1" fmla="*/ 1456418 w 1454150"/>
              <a:gd name="connsiteY1" fmla="*/ 553034 h 552450"/>
              <a:gd name="connsiteX2" fmla="*/ 1456418 w 1454150"/>
              <a:gd name="connsiteY2" fmla="*/ 18465 h 552450"/>
              <a:gd name="connsiteX3" fmla="*/ 6859 w 1454150"/>
              <a:gd name="connsiteY3" fmla="*/ 18465 h 552450"/>
              <a:gd name="connsiteX4" fmla="*/ 6859 w 1454150"/>
              <a:gd name="connsiteY4" fmla="*/ 553034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54150" h="552450">
                <a:moveTo>
                  <a:pt x="6859" y="553034"/>
                </a:moveTo>
                <a:lnTo>
                  <a:pt x="1456418" y="553034"/>
                </a:lnTo>
                <a:lnTo>
                  <a:pt x="1456418" y="18465"/>
                </a:lnTo>
                <a:lnTo>
                  <a:pt x="6859" y="18465"/>
                </a:lnTo>
                <a:lnTo>
                  <a:pt x="6859" y="553034"/>
                </a:lnTo>
                <a:close/>
              </a:path>
            </a:pathLst>
          </a:custGeom>
          <a:solidFill>
            <a:srgbClr val="fdfe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9"/>
          <p:cNvSpPr txBox="1"/>
          <p:nvPr/>
        </p:nvSpPr>
        <p:spPr>
          <a:xfrm>
            <a:off x="624830" y="700495"/>
            <a:ext cx="9185020" cy="37863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94796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Review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Equation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109471">
              <a:lnSpc>
                <a:spcPct val="100000"/>
              </a:lnSpc>
            </a:pPr>
            <a:r>
              <a:rPr lang="en-US" altLang="zh-CN" sz="4650" spc="44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ea typeface="Arial"/>
              </a:rPr>
              <a:t>Describing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ea typeface="Arial"/>
              </a:rPr>
              <a:t>light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ea typeface="Arial"/>
              </a:rPr>
              <a:t>transport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600" spc="43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65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50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600" spc="1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3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220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265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4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245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23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400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  <a:p>
            <a:pPr marL="0" indent="4979136">
              <a:lnSpc>
                <a:spcPct val="100000"/>
              </a:lnSpc>
            </a:pPr>
            <a:r>
              <a:rPr lang="en-US" altLang="zh-CN" sz="2500" spc="600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1800" spc="315" dirty="0">
                <a:solidFill>
                  <a:srgbClr val="000000"/>
                </a:solidFill>
                <a:latin typeface="Times New Roman"/>
                <a:ea typeface="Times New Roman"/>
              </a:rPr>
              <a:t>+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37498" y="9328150"/>
            <a:ext cx="12674492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205025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5350906" y="2986194"/>
            <a:ext cx="379779" cy="1699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09836"/>
              </a:lnSpc>
            </a:pPr>
            <a:r>
              <a:rPr lang="en-US" altLang="zh-CN" sz="36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6219540" y="3604791"/>
            <a:ext cx="6277036" cy="7902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4042"/>
              </a:lnSpc>
            </a:pPr>
            <a:r>
              <a:rPr lang="en-US" altLang="zh-CN" sz="3600" spc="550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2500" spc="2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00" spc="339" dirty="0">
                <a:solidFill>
                  <a:srgbClr val="000000"/>
                </a:solidFill>
                <a:latin typeface="Times New Roman"/>
                <a:ea typeface="Times New Roman"/>
              </a:rPr>
              <a:t>p,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9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ea typeface="Times New Roman"/>
              </a:rPr>
              <a:t>,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309" dirty="0">
                <a:solidFill>
                  <a:srgbClr val="000000"/>
                </a:solidFill>
                <a:latin typeface="Times New Roman"/>
                <a:ea typeface="Times New Roman"/>
              </a:rPr>
              <a:t>o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600" spc="455" dirty="0">
                <a:solidFill>
                  <a:srgbClr val="000000"/>
                </a:solidFill>
                <a:latin typeface="Times New Roman"/>
                <a:ea typeface="Times New Roman"/>
              </a:rPr>
              <a:t>n</a:t>
            </a:r>
            <a:r>
              <a:rPr lang="en-US" altLang="zh-CN" sz="36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·</a:t>
            </a: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3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600" spc="375" dirty="0">
                <a:solidFill>
                  <a:srgbClr val="000000"/>
                </a:solidFill>
                <a:latin typeface="Times New Roman"/>
                <a:ea typeface="Times New Roman"/>
              </a:rPr>
              <a:t>)d</a:t>
            </a:r>
            <a:r>
              <a:rPr lang="en-US" altLang="zh-CN" sz="36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2500" spc="17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16980" y="3208020"/>
            <a:ext cx="2941320" cy="1531620"/>
          </a:xfrm>
          <a:prstGeom prst="rect">
            <a:avLst/>
          </a:prstGeom>
        </p:spPr>
      </p:pic>
      <p:sp>
        <p:nvSpPr>
          <p:cNvPr id="24" name="TextBox 24"/>
          <p:cNvSpPr txBox="1"/>
          <p:nvPr/>
        </p:nvSpPr>
        <p:spPr>
          <a:xfrm>
            <a:off x="719626" y="700495"/>
            <a:ext cx="11025659" cy="5663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Review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4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Probabilities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75"/>
              </a:lnSpc>
            </a:pPr>
            <a:endParaRPr lang="en-US" dirty="0" smtClean="0"/>
          </a:p>
          <a:p>
            <a:pPr marL="0" indent="14675">
              <a:lnSpc>
                <a:spcPct val="100000"/>
              </a:lnSpc>
            </a:pPr>
            <a:r>
              <a:rPr lang="en-US" altLang="zh-CN" sz="465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18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Continuous</a:t>
            </a:r>
            <a:r>
              <a:rPr lang="en-US" altLang="zh-CN" sz="32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Variable</a:t>
            </a:r>
            <a:r>
              <a:rPr lang="en-US" altLang="zh-CN" sz="32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32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Probability</a:t>
            </a:r>
            <a:r>
              <a:rPr lang="en-US" altLang="zh-CN" sz="3200" spc="13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Density</a:t>
            </a:r>
            <a:r>
              <a:rPr lang="en-US" altLang="zh-CN" sz="3200" spc="12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Functions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20"/>
              </a:lnSpc>
            </a:pPr>
            <a:endParaRPr lang="en-US" dirty="0" smtClean="0"/>
          </a:p>
          <a:p>
            <a:pPr marL="0" indent="2884352">
              <a:lnSpc>
                <a:spcPct val="144583"/>
              </a:lnSpc>
            </a:pPr>
            <a:r>
              <a:rPr lang="en-US" altLang="zh-CN" sz="3400" spc="27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4" dirty="0">
                <a:solidFill>
                  <a:srgbClr val="000000"/>
                </a:solidFill>
                <a:latin typeface="Times New Roman"/>
                <a:ea typeface="Times New Roman"/>
              </a:rPr>
              <a:t>⇠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9"/>
              </a:lnSpc>
            </a:pPr>
            <a:endParaRPr lang="en-US" dirty="0" smtClean="0"/>
          </a:p>
          <a:p>
            <a:pPr marL="0" indent="14675">
              <a:lnSpc>
                <a:spcPct val="100000"/>
              </a:lnSpc>
            </a:pPr>
            <a:r>
              <a:rPr lang="en-US" altLang="zh-CN" sz="4650" spc="60" dirty="0">
                <a:solidFill>
                  <a:srgbClr val="000000"/>
                </a:solidFill>
                <a:latin typeface="Arial"/>
                <a:ea typeface="Arial"/>
              </a:rPr>
              <a:t>•</a:t>
            </a:r>
            <a:r>
              <a:rPr lang="en-US" altLang="zh-CN" sz="4650" spc="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55" dirty="0">
                <a:solidFill>
                  <a:srgbClr val="000000"/>
                </a:solidFill>
                <a:latin typeface="Arial"/>
                <a:ea typeface="Arial"/>
              </a:rPr>
              <a:t>Understanding: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9" dirty="0">
                <a:solidFill>
                  <a:srgbClr val="000000"/>
                </a:solidFill>
                <a:latin typeface="Arial"/>
                <a:ea typeface="Arial"/>
              </a:rPr>
              <a:t>randomly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55" dirty="0">
                <a:solidFill>
                  <a:srgbClr val="000000"/>
                </a:solidFill>
                <a:latin typeface="Arial"/>
                <a:ea typeface="Arial"/>
              </a:rPr>
              <a:t>pick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4" dirty="0">
                <a:solidFill>
                  <a:srgbClr val="000000"/>
                </a:solidFill>
                <a:latin typeface="Arial"/>
                <a:ea typeface="Arial"/>
              </a:rPr>
              <a:t>an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85" dirty="0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55" dirty="0">
                <a:solidFill>
                  <a:srgbClr val="000000"/>
                </a:solidFill>
                <a:latin typeface="Arial"/>
                <a:ea typeface="Arial"/>
              </a:rPr>
              <a:t>-&gt;</a:t>
            </a:r>
            <a:r>
              <a:rPr lang="en-US" altLang="zh-CN" sz="3200" spc="3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9" dirty="0">
                <a:solidFill>
                  <a:srgbClr val="000000"/>
                </a:solidFill>
                <a:latin typeface="Arial"/>
                <a:ea typeface="Arial"/>
              </a:rPr>
              <a:t>more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44" dirty="0">
                <a:solidFill>
                  <a:srgbClr val="000000"/>
                </a:solidFill>
                <a:latin typeface="Arial"/>
                <a:ea typeface="Arial"/>
              </a:rPr>
              <a:t>likely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5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9" dirty="0">
                <a:solidFill>
                  <a:srgbClr val="000000"/>
                </a:solidFill>
                <a:latin typeface="Arial"/>
                <a:ea typeface="Arial"/>
              </a:rPr>
              <a:t>be</a:t>
            </a:r>
            <a:r>
              <a:rPr lang="en-US" altLang="zh-CN" sz="3200" spc="3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spc="69" dirty="0">
                <a:solidFill>
                  <a:srgbClr val="000000"/>
                </a:solidFill>
                <a:latin typeface="Arial"/>
                <a:ea typeface="Arial"/>
              </a:rPr>
              <a:t>a</a:t>
            </a:r>
          </a:p>
          <a:p>
            <a:pPr marL="0" indent="459175">
              <a:lnSpc>
                <a:spcPct val="100000"/>
              </a:lnSpc>
            </a:pP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number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closer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0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(in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this</a:t>
            </a:r>
            <a:r>
              <a:rPr lang="en-US" altLang="zh-CN" sz="3200" spc="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200" dirty="0">
                <a:solidFill>
                  <a:srgbClr val="000000"/>
                </a:solidFill>
                <a:latin typeface="Arial"/>
                <a:ea typeface="Arial"/>
              </a:rPr>
              <a:t>case)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976836" y="6812006"/>
            <a:ext cx="10766980" cy="588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833"/>
              </a:lnSpc>
              <a:tabLst>
                <a:tab pos="4983329" algn="l"/>
                <a:tab pos="6455452" algn="l"/>
                <a:tab pos="8355126" algn="l"/>
              </a:tabLst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Conditions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p(x):	</a:t>
            </a:r>
            <a:r>
              <a:rPr lang="en-US" altLang="zh-CN" sz="3650" spc="19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650" spc="12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50" spc="195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50" spc="135" dirty="0">
                <a:solidFill>
                  <a:srgbClr val="000000"/>
                </a:solidFill>
                <a:latin typeface="Times New Roman"/>
                <a:ea typeface="Times New Roman"/>
              </a:rPr>
              <a:t>)	</a:t>
            </a:r>
            <a:r>
              <a:rPr lang="en-US" altLang="zh-CN" sz="3650" spc="200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  <a:r>
              <a:rPr lang="en-US" altLang="zh-CN" sz="365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89" dirty="0">
                <a:solidFill>
                  <a:srgbClr val="000000"/>
                </a:solidFill>
                <a:latin typeface="Times New Roman"/>
                <a:ea typeface="Times New Roman"/>
              </a:rPr>
              <a:t>and	</a:t>
            </a:r>
            <a:r>
              <a:rPr lang="en-US" altLang="zh-CN" sz="3650" spc="175" dirty="0">
                <a:solidFill>
                  <a:srgbClr val="000000"/>
                </a:solidFill>
                <a:latin typeface="Times New Roman"/>
                <a:ea typeface="Times New Roman"/>
              </a:rPr>
              <a:t>p</a:t>
            </a:r>
            <a:r>
              <a:rPr lang="en-US" altLang="zh-CN" sz="3650" spc="12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50" spc="17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50" spc="114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5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79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  <a:r>
              <a:rPr lang="en-US" altLang="zh-CN" sz="36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2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6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179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76836" y="7909286"/>
            <a:ext cx="9020595" cy="588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5833"/>
              </a:lnSpc>
              <a:tabLst>
                <a:tab pos="4916385" algn="l"/>
                <a:tab pos="7115131" algn="l"/>
              </a:tabLst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Expected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value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X:	</a:t>
            </a:r>
            <a:r>
              <a:rPr lang="en-US" altLang="zh-CN" sz="3650" spc="384" dirty="0">
                <a:solidFill>
                  <a:srgbClr val="000000"/>
                </a:solidFill>
                <a:latin typeface="Times New Roman"/>
                <a:ea typeface="Times New Roman"/>
              </a:rPr>
              <a:t>E</a:t>
            </a:r>
            <a:r>
              <a:rPr lang="en-US" altLang="zh-CN" sz="3650" spc="209" dirty="0">
                <a:solidFill>
                  <a:srgbClr val="000000"/>
                </a:solidFill>
                <a:latin typeface="Times New Roman"/>
                <a:ea typeface="Times New Roman"/>
              </a:rPr>
              <a:t>[</a:t>
            </a:r>
            <a:r>
              <a:rPr lang="en-US" altLang="zh-CN" sz="3650" spc="45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50" spc="215" dirty="0">
                <a:solidFill>
                  <a:srgbClr val="000000"/>
                </a:solidFill>
                <a:latin typeface="Times New Roman"/>
                <a:ea typeface="Times New Roman"/>
              </a:rPr>
              <a:t>]</a:t>
            </a:r>
            <a:r>
              <a:rPr lang="en-US" altLang="zh-CN" sz="365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354" dirty="0">
                <a:solidFill>
                  <a:srgbClr val="000000"/>
                </a:solidFill>
                <a:latin typeface="Times New Roman"/>
                <a:ea typeface="Times New Roman"/>
              </a:rPr>
              <a:t>=	</a:t>
            </a:r>
            <a:r>
              <a:rPr lang="en-US" altLang="zh-CN" sz="3650" spc="215" dirty="0">
                <a:solidFill>
                  <a:srgbClr val="000000"/>
                </a:solidFill>
                <a:latin typeface="Times New Roman"/>
                <a:ea typeface="Times New Roman"/>
              </a:rPr>
              <a:t>xp</a:t>
            </a:r>
            <a:r>
              <a:rPr lang="en-US" altLang="zh-CN" sz="3650" spc="15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650" spc="22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3650" spc="14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65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50" spc="220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237498" y="9328150"/>
            <a:ext cx="12674492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6205025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8792862" y="6258069"/>
            <a:ext cx="383440" cy="1724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018"/>
              </a:lnSpc>
            </a:pPr>
            <a:r>
              <a:rPr lang="en-US" altLang="zh-CN" sz="365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7552867" y="7350994"/>
            <a:ext cx="383440" cy="17245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018"/>
              </a:lnSpc>
            </a:pPr>
            <a:r>
              <a:rPr lang="en-US" altLang="zh-CN" sz="365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30"/>
          <p:cNvSpPr txBox="1"/>
          <p:nvPr/>
        </p:nvSpPr>
        <p:spPr>
          <a:xfrm>
            <a:off x="2675432" y="4391563"/>
            <a:ext cx="7780902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5600" spc="309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56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265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56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240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reeform 31"> 
				</p:cNvPr>
          <p:cNvSpPr/>
          <p:nvPr/>
        </p:nvSpPr>
        <p:spPr>
          <a:xfrm>
            <a:off x="2082800" y="3581400"/>
            <a:ext cx="9017000" cy="4749800"/>
          </a:xfrm>
          <a:custGeom>
            <a:avLst/>
            <a:gdLst>
              <a:gd name="connsiteX0" fmla="*/ 9022815 w 9017000"/>
              <a:gd name="connsiteY0" fmla="*/ 4752332 h 4749800"/>
              <a:gd name="connsiteX1" fmla="*/ 9010115 w 9017000"/>
              <a:gd name="connsiteY1" fmla="*/ 4752332 h 4749800"/>
              <a:gd name="connsiteX2" fmla="*/ 15312 w 9017000"/>
              <a:gd name="connsiteY2" fmla="*/ 4752332 h 4749800"/>
              <a:gd name="connsiteX3" fmla="*/ 15312 w 9017000"/>
              <a:gd name="connsiteY3" fmla="*/ 31451 h 4749800"/>
              <a:gd name="connsiteX4" fmla="*/ 15312 w 9017000"/>
              <a:gd name="connsiteY4" fmla="*/ 18751 h 474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7000" h="4749800">
                <a:moveTo>
                  <a:pt x="9022815" y="4752332"/>
                </a:moveTo>
                <a:lnTo>
                  <a:pt x="9010115" y="4752332"/>
                </a:lnTo>
                <a:lnTo>
                  <a:pt x="15312" y="4752332"/>
                </a:lnTo>
                <a:lnTo>
                  <a:pt x="15312" y="31451"/>
                </a:lnTo>
                <a:lnTo>
                  <a:pt x="15312" y="1875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2"> 
				</p:cNvPr>
          <p:cNvSpPr/>
          <p:nvPr/>
        </p:nvSpPr>
        <p:spPr>
          <a:xfrm>
            <a:off x="2019300" y="3467100"/>
            <a:ext cx="139700" cy="139700"/>
          </a:xfrm>
          <a:custGeom>
            <a:avLst/>
            <a:gdLst>
              <a:gd name="connsiteX0" fmla="*/ 139772 w 139700"/>
              <a:gd name="connsiteY0" fmla="*/ 145751 h 139700"/>
              <a:gd name="connsiteX1" fmla="*/ 78812 w 139700"/>
              <a:gd name="connsiteY1" fmla="*/ 23831 h 139700"/>
              <a:gd name="connsiteX2" fmla="*/ 17852 w 139700"/>
              <a:gd name="connsiteY2" fmla="*/ 145751 h 139700"/>
              <a:gd name="connsiteX3" fmla="*/ 139772 w 139700"/>
              <a:gd name="connsiteY3" fmla="*/ 145751 h 13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39700">
                <a:moveTo>
                  <a:pt x="139772" y="145751"/>
                </a:moveTo>
                <a:lnTo>
                  <a:pt x="78812" y="23831"/>
                </a:lnTo>
                <a:lnTo>
                  <a:pt x="17852" y="145751"/>
                </a:lnTo>
                <a:lnTo>
                  <a:pt x="139772" y="14575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3"> 
				</p:cNvPr>
          <p:cNvSpPr/>
          <p:nvPr/>
        </p:nvSpPr>
        <p:spPr>
          <a:xfrm>
            <a:off x="11074400" y="8255000"/>
            <a:ext cx="139700" cy="127000"/>
          </a:xfrm>
          <a:custGeom>
            <a:avLst/>
            <a:gdLst>
              <a:gd name="connsiteX0" fmla="*/ 18515 w 139700"/>
              <a:gd name="connsiteY0" fmla="*/ 139693 h 127000"/>
              <a:gd name="connsiteX1" fmla="*/ 140435 w 139700"/>
              <a:gd name="connsiteY1" fmla="*/ 78733 h 127000"/>
              <a:gd name="connsiteX2" fmla="*/ 18515 w 139700"/>
              <a:gd name="connsiteY2" fmla="*/ 17774 h 127000"/>
              <a:gd name="connsiteX3" fmla="*/ 18515 w 139700"/>
              <a:gd name="connsiteY3" fmla="*/ 139693 h 12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9700" h="127000">
                <a:moveTo>
                  <a:pt x="18515" y="139693"/>
                </a:moveTo>
                <a:lnTo>
                  <a:pt x="140435" y="78733"/>
                </a:lnTo>
                <a:lnTo>
                  <a:pt x="18515" y="17774"/>
                </a:lnTo>
                <a:lnTo>
                  <a:pt x="18515" y="13969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120" y="4221479"/>
            <a:ext cx="7208520" cy="4175760"/>
          </a:xfrm>
          <a:prstGeom prst="rect">
            <a:avLst/>
          </a:prstGeom>
        </p:spPr>
      </p:pic>
      <p:sp>
        <p:nvSpPr>
          <p:cNvPr id="35" name="Freeform 35"> 
				</p:cNvPr>
          <p:cNvSpPr/>
          <p:nvPr/>
        </p:nvSpPr>
        <p:spPr>
          <a:xfrm>
            <a:off x="2082800" y="4343400"/>
            <a:ext cx="8839200" cy="2717800"/>
          </a:xfrm>
          <a:custGeom>
            <a:avLst/>
            <a:gdLst>
              <a:gd name="connsiteX0" fmla="*/ 25438 w 8839200"/>
              <a:gd name="connsiteY0" fmla="*/ 2726033 h 2717800"/>
              <a:gd name="connsiteX1" fmla="*/ 952349 w 8839200"/>
              <a:gd name="connsiteY1" fmla="*/ 2174614 h 2717800"/>
              <a:gd name="connsiteX2" fmla="*/ 2044620 w 8839200"/>
              <a:gd name="connsiteY2" fmla="*/ 1663088 h 2717800"/>
              <a:gd name="connsiteX3" fmla="*/ 2733633 w 8839200"/>
              <a:gd name="connsiteY3" fmla="*/ 681994 h 2717800"/>
              <a:gd name="connsiteX4" fmla="*/ 3761110 w 8839200"/>
              <a:gd name="connsiteY4" fmla="*/ 1971760 h 2717800"/>
              <a:gd name="connsiteX5" fmla="*/ 4000643 w 8839200"/>
              <a:gd name="connsiteY5" fmla="*/ 2202757 h 2717800"/>
              <a:gd name="connsiteX6" fmla="*/ 4407940 w 8839200"/>
              <a:gd name="connsiteY6" fmla="*/ 1753546 h 2717800"/>
              <a:gd name="connsiteX7" fmla="*/ 5743652 w 8839200"/>
              <a:gd name="connsiteY7" fmla="*/ 1013609 h 2717800"/>
              <a:gd name="connsiteX8" fmla="*/ 6194104 w 8839200"/>
              <a:gd name="connsiteY8" fmla="*/ 33684 h 2717800"/>
              <a:gd name="connsiteX9" fmla="*/ 7262450 w 8839200"/>
              <a:gd name="connsiteY9" fmla="*/ 171433 h 2717800"/>
              <a:gd name="connsiteX10" fmla="*/ 7926519 w 8839200"/>
              <a:gd name="connsiteY10" fmla="*/ 758915 h 2717800"/>
              <a:gd name="connsiteX11" fmla="*/ 8845607 w 8839200"/>
              <a:gd name="connsiteY11" fmla="*/ 1213337 h 271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839200" h="2717800">
                <a:moveTo>
                  <a:pt x="25438" y="2726033"/>
                </a:moveTo>
                <a:cubicBezTo>
                  <a:pt x="294539" y="2477323"/>
                  <a:pt x="610570" y="2290821"/>
                  <a:pt x="952349" y="2174614"/>
                </a:cubicBezTo>
                <a:cubicBezTo>
                  <a:pt x="1334442" y="2044700"/>
                  <a:pt x="1779544" y="1993653"/>
                  <a:pt x="2044620" y="1663088"/>
                </a:cubicBezTo>
                <a:cubicBezTo>
                  <a:pt x="2303204" y="1340616"/>
                  <a:pt x="2313127" y="791402"/>
                  <a:pt x="2733633" y="681994"/>
                </a:cubicBezTo>
                <a:cubicBezTo>
                  <a:pt x="3360609" y="518866"/>
                  <a:pt x="3484322" y="1354065"/>
                  <a:pt x="3761110" y="1971760"/>
                </a:cubicBezTo>
                <a:cubicBezTo>
                  <a:pt x="3810544" y="2082083"/>
                  <a:pt x="3882053" y="2189938"/>
                  <a:pt x="4000643" y="2202757"/>
                </a:cubicBezTo>
                <a:cubicBezTo>
                  <a:pt x="4224797" y="2226987"/>
                  <a:pt x="4289129" y="1947397"/>
                  <a:pt x="4407940" y="1753546"/>
                </a:cubicBezTo>
                <a:cubicBezTo>
                  <a:pt x="4691615" y="1290702"/>
                  <a:pt x="5413956" y="1429410"/>
                  <a:pt x="5743652" y="1013609"/>
                </a:cubicBezTo>
                <a:cubicBezTo>
                  <a:pt x="5971973" y="725659"/>
                  <a:pt x="5906868" y="274291"/>
                  <a:pt x="6194104" y="33684"/>
                </a:cubicBezTo>
                <a:cubicBezTo>
                  <a:pt x="6496041" y="-219236"/>
                  <a:pt x="6932171" y="-83477"/>
                  <a:pt x="7262450" y="171433"/>
                </a:cubicBezTo>
                <a:cubicBezTo>
                  <a:pt x="7497363" y="352740"/>
                  <a:pt x="7694914" y="576316"/>
                  <a:pt x="7926519" y="758915"/>
                </a:cubicBezTo>
                <a:cubicBezTo>
                  <a:pt x="8197215" y="972335"/>
                  <a:pt x="8510114" y="1127416"/>
                  <a:pt x="8845607" y="1213337"/>
                </a:cubicBezTo>
              </a:path>
            </a:pathLst>
          </a:custGeom>
          <a:ln w="508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6"/>
          <p:cNvSpPr txBox="1"/>
          <p:nvPr/>
        </p:nvSpPr>
        <p:spPr>
          <a:xfrm>
            <a:off x="668301" y="449988"/>
            <a:ext cx="11635971" cy="24715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65" dirty="0">
                <a:solidFill>
                  <a:srgbClr val="000000"/>
                </a:solidFill>
                <a:latin typeface="Times New Roman"/>
                <a:ea typeface="Times New Roman"/>
              </a:rPr>
              <a:t>Monte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9" dirty="0">
                <a:solidFill>
                  <a:srgbClr val="000000"/>
                </a:solidFill>
                <a:latin typeface="Times New Roman"/>
                <a:ea typeface="Times New Roman"/>
              </a:rPr>
              <a:t>Carlo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Integration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75"/>
              </a:lnSpc>
            </a:pPr>
            <a:endParaRPr lang="en-US" dirty="0" smtClean="0"/>
          </a:p>
          <a:p>
            <a:pPr hangingPunct="0" marL="0">
              <a:lnSpc>
                <a:spcPct val="104166"/>
              </a:lnSpc>
            </a:pP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: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want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solve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integral,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difficult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solve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analytically.</a:t>
            </a:r>
          </a:p>
        </p:txBody>
      </p:sp>
      <p:sp>
        <p:nvSpPr>
          <p:cNvPr id="37" name="TextBox 37"/>
          <p:cNvSpPr txBox="1"/>
          <p:nvPr/>
        </p:nvSpPr>
        <p:spPr>
          <a:xfrm>
            <a:off x="985170" y="3368253"/>
            <a:ext cx="6455106" cy="9634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8749"/>
              </a:lnSpc>
              <a:tabLst>
                <a:tab pos="4485391" algn="l"/>
              </a:tabLst>
            </a:pPr>
            <a:r>
              <a:rPr lang="en-US" altLang="zh-CN" sz="4250" spc="154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425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250" spc="16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4250" spc="240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4250" spc="160" dirty="0">
                <a:solidFill>
                  <a:srgbClr val="000000"/>
                </a:solidFill>
                <a:latin typeface="Times New Roman"/>
                <a:ea typeface="Times New Roman"/>
              </a:rPr>
              <a:t>)	</a:t>
            </a:r>
            <a:r>
              <a:rPr lang="en-US" altLang="zh-CN" sz="2800" spc="14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f</a:t>
            </a:r>
            <a:r>
              <a:rPr lang="en-US" altLang="zh-CN" sz="4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4000" spc="209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4000" spc="139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4000" spc="209" dirty="0">
                <a:solidFill>
                  <a:srgbClr val="000000"/>
                </a:solidFill>
                <a:latin typeface="Times New Roman"/>
                <a:ea typeface="Times New Roman"/>
              </a:rPr>
              <a:t>dx</a:t>
            </a:r>
          </a:p>
        </p:txBody>
      </p:sp>
      <p:sp>
        <p:nvSpPr>
          <p:cNvPr id="38" name="TextBox 38"/>
          <p:cNvSpPr txBox="1"/>
          <p:nvPr/>
        </p:nvSpPr>
        <p:spPr>
          <a:xfrm>
            <a:off x="5243510" y="4368465"/>
            <a:ext cx="348384" cy="426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800" spc="49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9" name="TextBox 39"/>
          <p:cNvSpPr txBox="1"/>
          <p:nvPr/>
        </p:nvSpPr>
        <p:spPr>
          <a:xfrm>
            <a:off x="2867556" y="8320257"/>
            <a:ext cx="7399772" cy="525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3135152" algn="l"/>
                <a:tab pos="7101213" algn="l"/>
              </a:tabLst>
            </a:pPr>
            <a:r>
              <a:rPr lang="en-US" altLang="zh-CN" sz="3450" spc="279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3400" spc="384" dirty="0">
                <a:solidFill>
                  <a:srgbClr val="000000"/>
                </a:solidFill>
                <a:latin typeface="Times New Roman"/>
                <a:ea typeface="Times New Roman"/>
              </a:rPr>
              <a:t>x</a:t>
            </a:r>
            <a:r>
              <a:rPr lang="en-US" altLang="zh-CN" sz="2400" spc="150" dirty="0">
                <a:solidFill>
                  <a:srgbClr val="000000"/>
                </a:solidFill>
                <a:latin typeface="Times New Roman"/>
                <a:ea typeface="Times New Roman"/>
              </a:rPr>
              <a:t>i	</a:t>
            </a:r>
            <a:r>
              <a:rPr lang="en-US" altLang="zh-CN" sz="3150" spc="-26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40" name="TextBox 40"/>
          <p:cNvSpPr txBox="1"/>
          <p:nvPr/>
        </p:nvSpPr>
        <p:spPr>
          <a:xfrm>
            <a:off x="237498" y="9321099"/>
            <a:ext cx="12674492" cy="2479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1666"/>
              </a:lnSpc>
              <a:tabLst>
                <a:tab pos="6199381" algn="l"/>
                <a:tab pos="9833967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41" name="TextBox 41"/>
          <p:cNvSpPr txBox="1"/>
          <p:nvPr/>
        </p:nvSpPr>
        <p:spPr>
          <a:xfrm>
            <a:off x="4959630" y="3115772"/>
            <a:ext cx="410564" cy="19069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2813"/>
              </a:lnSpc>
            </a:pPr>
            <a:r>
              <a:rPr lang="en-US" altLang="zh-CN" sz="4000" spc="-250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2011-01-21T15:00:27Z</dcterms:created>
  <dcterms:modified xsi:type="dcterms:W3CDTF">2011-01-21T15:01:14Z</dcterms:modified>
</cp:coreProperties>
</file>